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8229600" cx="14630400"/>
  <p:notesSz cx="8229600" cy="14630400"/>
  <p:embeddedFontLst>
    <p:embeddedFont>
      <p:font typeface="Roboto"/>
      <p:regular r:id="rId13"/>
      <p:bold r:id="rId14"/>
      <p:italic r:id="rId15"/>
      <p:boldItalic r:id="rId16"/>
    </p:embeddedFont>
    <p:embeddedFont>
      <p:font typeface="Roboto Mono"/>
      <p:regular r:id="rId17"/>
      <p:bold r:id="rId18"/>
      <p:italic r:id="rId19"/>
      <p:boldItalic r:id="rId20"/>
    </p:embeddedFon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Mono-boldItalic.fntdata"/><Relationship Id="rId11" Type="http://schemas.openxmlformats.org/officeDocument/2006/relationships/slide" Target="slides/slide7.xml"/><Relationship Id="rId22" Type="http://schemas.openxmlformats.org/officeDocument/2006/relationships/font" Target="fonts/OpenSans-bold.fntdata"/><Relationship Id="rId10" Type="http://schemas.openxmlformats.org/officeDocument/2006/relationships/slide" Target="slides/slide6.xml"/><Relationship Id="rId21" Type="http://schemas.openxmlformats.org/officeDocument/2006/relationships/font" Target="fonts/OpenSans-regular.fntdata"/><Relationship Id="rId13" Type="http://schemas.openxmlformats.org/officeDocument/2006/relationships/font" Target="fonts/Roboto-regular.fntdata"/><Relationship Id="rId24" Type="http://schemas.openxmlformats.org/officeDocument/2006/relationships/font" Target="fonts/OpenSans-boldItalic.fntdata"/><Relationship Id="rId12" Type="http://schemas.openxmlformats.org/officeDocument/2006/relationships/slide" Target="slides/slide8.xml"/><Relationship Id="rId23"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RobotoMono-regular.fntdata"/><Relationship Id="rId16" Type="http://schemas.openxmlformats.org/officeDocument/2006/relationships/font" Target="fonts/Roboto-boldItalic.fntdata"/><Relationship Id="rId5" Type="http://schemas.openxmlformats.org/officeDocument/2006/relationships/slide" Target="slides/slide1.xml"/><Relationship Id="rId19" Type="http://schemas.openxmlformats.org/officeDocument/2006/relationships/font" Target="fonts/RobotoMono-italic.fntdata"/><Relationship Id="rId6" Type="http://schemas.openxmlformats.org/officeDocument/2006/relationships/slide" Target="slides/slide2.xml"/><Relationship Id="rId18" Type="http://schemas.openxmlformats.org/officeDocument/2006/relationships/font" Target="fonts/RobotoMon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 name="Google Shape;3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36d5ce0c94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 name="Google Shape;50;g36d5ce0c94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g36d5ce0c944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a0c3f0aa0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36a0c3f0aa0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36a0c3f0aa0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6a0c3f0aa0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6a0c3f0aa0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36a0c3f0aa0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6a0c3f0aa0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36a0c3f0aa0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36a0c3f0aa0_0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6a0c3f0aa0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36a0c3f0aa0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36a0c3f0aa0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01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01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01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01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01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01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01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0"/>
          <p:cNvSpPr/>
          <p:nvPr/>
        </p:nvSpPr>
        <p:spPr>
          <a:xfrm>
            <a:off x="575550" y="335900"/>
            <a:ext cx="14001300" cy="449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800"/>
              <a:buFont typeface="Roboto Mono"/>
              <a:buNone/>
            </a:pPr>
            <a:r>
              <a:rPr lang="en-US" sz="3150">
                <a:solidFill>
                  <a:srgbClr val="FFFFFF"/>
                </a:solidFill>
                <a:latin typeface="Roboto Mono"/>
                <a:ea typeface="Roboto Mono"/>
                <a:cs typeface="Roboto Mono"/>
                <a:sym typeface="Roboto Mono"/>
              </a:rPr>
              <a:t>White Label Opportunity: Premium Shotguns For Your Brand</a:t>
            </a:r>
            <a:endParaRPr sz="3150">
              <a:solidFill>
                <a:srgbClr val="FFFFFF"/>
              </a:solidFill>
              <a:latin typeface="Roboto Mono"/>
              <a:ea typeface="Roboto Mono"/>
              <a:cs typeface="Roboto Mono"/>
              <a:sym typeface="Roboto Mono"/>
            </a:endParaRPr>
          </a:p>
        </p:txBody>
      </p:sp>
      <p:sp>
        <p:nvSpPr>
          <p:cNvPr id="38" name="Google Shape;38;p10"/>
          <p:cNvSpPr/>
          <p:nvPr/>
        </p:nvSpPr>
        <p:spPr>
          <a:xfrm>
            <a:off x="575498" y="926074"/>
            <a:ext cx="13479300" cy="460500"/>
          </a:xfrm>
          <a:prstGeom prst="rect">
            <a:avLst/>
          </a:prstGeom>
          <a:noFill/>
          <a:ln>
            <a:noFill/>
          </a:ln>
        </p:spPr>
        <p:txBody>
          <a:bodyPr anchorCtr="0" anchor="t" bIns="0" lIns="0" spcFirstLastPara="1" rIns="0" wrap="square" tIns="0">
            <a:noAutofit/>
          </a:bodyPr>
          <a:lstStyle/>
          <a:p>
            <a:pPr indent="0" lvl="0" marL="0" marR="0" rtl="0" algn="ctr">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Elevate your product line with our tactical and sporting shotguns under your own brand name. Our Turkish manufacturing facilities combine state-of-the-art engineering with generations of craftsmanship, offering market-ready firearms with exceptional margins.b</a:t>
            </a:r>
            <a:endParaRPr b="0" i="0" sz="1300" u="none" cap="none" strike="noStrike"/>
          </a:p>
        </p:txBody>
      </p:sp>
      <p:sp>
        <p:nvSpPr>
          <p:cNvPr id="39" name="Google Shape;39;p10"/>
          <p:cNvSpPr/>
          <p:nvPr/>
        </p:nvSpPr>
        <p:spPr>
          <a:xfrm>
            <a:off x="575550" y="4826801"/>
            <a:ext cx="3856200" cy="22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1400"/>
              <a:buFont typeface="Roboto Mono"/>
              <a:buNone/>
            </a:pPr>
            <a:r>
              <a:rPr lang="en-US" sz="1550">
                <a:solidFill>
                  <a:srgbClr val="FFFFFF"/>
                </a:solidFill>
                <a:latin typeface="Roboto Mono"/>
                <a:ea typeface="Roboto Mono"/>
                <a:cs typeface="Roboto Mono"/>
                <a:sym typeface="Roboto Mono"/>
              </a:rPr>
              <a:t>State-of-the-Art Manufacturing</a:t>
            </a:r>
            <a:endParaRPr sz="1550">
              <a:solidFill>
                <a:srgbClr val="FFFFFF"/>
              </a:solidFill>
              <a:latin typeface="Roboto Mono"/>
              <a:ea typeface="Roboto Mono"/>
              <a:cs typeface="Roboto Mono"/>
              <a:sym typeface="Roboto Mono"/>
            </a:endParaRPr>
          </a:p>
        </p:txBody>
      </p:sp>
      <p:sp>
        <p:nvSpPr>
          <p:cNvPr id="40" name="Google Shape;40;p10"/>
          <p:cNvSpPr/>
          <p:nvPr/>
        </p:nvSpPr>
        <p:spPr>
          <a:xfrm>
            <a:off x="511473" y="5368045"/>
            <a:ext cx="4373100" cy="1151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Our facilities feature the latest CNC machinery alongside skilled craftsmen who hand-finish critical components. Turkish firearms manufacturing combines European quality standards with competitive pricing advantages, creating firearms that stand out in both form and function.</a:t>
            </a:r>
            <a:endParaRPr b="0" i="0" sz="1300" u="none" cap="none" strike="noStrike"/>
          </a:p>
        </p:txBody>
      </p:sp>
      <p:sp>
        <p:nvSpPr>
          <p:cNvPr id="41" name="Google Shape;41;p10"/>
          <p:cNvSpPr/>
          <p:nvPr/>
        </p:nvSpPr>
        <p:spPr>
          <a:xfrm>
            <a:off x="5128450" y="4826673"/>
            <a:ext cx="3617700" cy="22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1400"/>
              <a:buFont typeface="Roboto Mono"/>
              <a:buNone/>
            </a:pPr>
            <a:r>
              <a:rPr lang="en-US" sz="1550">
                <a:solidFill>
                  <a:srgbClr val="FFFFFF"/>
                </a:solidFill>
                <a:latin typeface="Roboto Mono"/>
                <a:ea typeface="Roboto Mono"/>
                <a:cs typeface="Roboto Mono"/>
                <a:sym typeface="Roboto Mono"/>
              </a:rPr>
              <a:t>Diverse Product Range</a:t>
            </a:r>
            <a:endParaRPr sz="1550">
              <a:solidFill>
                <a:srgbClr val="FFFFFF"/>
              </a:solidFill>
              <a:latin typeface="Roboto Mono"/>
              <a:ea typeface="Roboto Mono"/>
              <a:cs typeface="Roboto Mono"/>
              <a:sym typeface="Roboto Mono"/>
            </a:endParaRPr>
          </a:p>
        </p:txBody>
      </p:sp>
      <p:sp>
        <p:nvSpPr>
          <p:cNvPr id="42" name="Google Shape;42;p10"/>
          <p:cNvSpPr/>
          <p:nvPr/>
        </p:nvSpPr>
        <p:spPr>
          <a:xfrm>
            <a:off x="5128461" y="5353039"/>
            <a:ext cx="4373400" cy="1151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Our premium shotgun lineup includes tactical bullpup configurations, elegant over-under sporting models, versatile semi-automatic options, and reliable pump-action designs. Each firearm undergoes rigorous quality control testing, ensuring the highest standards of reliability and performance.</a:t>
            </a:r>
            <a:endParaRPr b="0" i="0" sz="1300" u="none" cap="none" strike="noStrike"/>
          </a:p>
        </p:txBody>
      </p:sp>
      <p:sp>
        <p:nvSpPr>
          <p:cNvPr id="43" name="Google Shape;43;p10"/>
          <p:cNvSpPr/>
          <p:nvPr/>
        </p:nvSpPr>
        <p:spPr>
          <a:xfrm>
            <a:off x="9681579" y="4751793"/>
            <a:ext cx="4254600" cy="37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1400"/>
              <a:buFont typeface="Roboto Mono"/>
              <a:buNone/>
            </a:pPr>
            <a:r>
              <a:rPr lang="en-US" sz="1550">
                <a:solidFill>
                  <a:srgbClr val="FFFFFF"/>
                </a:solidFill>
                <a:latin typeface="Roboto Mono"/>
                <a:ea typeface="Roboto Mono"/>
                <a:cs typeface="Roboto Mono"/>
                <a:sym typeface="Roboto Mono"/>
              </a:rPr>
              <a:t>Complete Branding Solutions</a:t>
            </a:r>
            <a:endParaRPr sz="1550">
              <a:solidFill>
                <a:srgbClr val="FFFFFF"/>
              </a:solidFill>
              <a:latin typeface="Roboto Mono"/>
              <a:ea typeface="Roboto Mono"/>
              <a:cs typeface="Roboto Mono"/>
              <a:sym typeface="Roboto Mono"/>
            </a:endParaRPr>
          </a:p>
        </p:txBody>
      </p:sp>
      <p:sp>
        <p:nvSpPr>
          <p:cNvPr id="44" name="Google Shape;44;p10"/>
          <p:cNvSpPr/>
          <p:nvPr/>
        </p:nvSpPr>
        <p:spPr>
          <a:xfrm>
            <a:off x="9681575" y="5352802"/>
            <a:ext cx="4373100" cy="7116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As your white label partner, we offer flexible minimum order quantities, custom engraving services, proprietary finishes, and bespoke packaging solutions. We can even develop exclusive models available only to your brand, helping you differentiate in a competitive marketplace.</a:t>
            </a:r>
            <a:endParaRPr b="0" i="0" sz="1300" u="none" cap="none" strike="noStrike"/>
          </a:p>
        </p:txBody>
      </p:sp>
      <p:pic>
        <p:nvPicPr>
          <p:cNvPr id="45" name="Google Shape;45;p10" title="WhatsApp Image 2025-06-16 at 06.55.49 (2).jpeg"/>
          <p:cNvPicPr preferRelativeResize="0"/>
          <p:nvPr/>
        </p:nvPicPr>
        <p:blipFill rotWithShape="1">
          <a:blip r:embed="rId3">
            <a:alphaModFix/>
          </a:blip>
          <a:srcRect b="0" l="16344" r="43515" t="0"/>
          <a:stretch/>
        </p:blipFill>
        <p:spPr>
          <a:xfrm rot="-5400000">
            <a:off x="5609224" y="-1342236"/>
            <a:ext cx="2656151" cy="8822825"/>
          </a:xfrm>
          <a:prstGeom prst="rect">
            <a:avLst/>
          </a:prstGeom>
          <a:noFill/>
          <a:ln>
            <a:noFill/>
          </a:ln>
        </p:spPr>
      </p:pic>
      <p:sp>
        <p:nvSpPr>
          <p:cNvPr id="46" name="Google Shape;46;p10"/>
          <p:cNvSpPr txBox="1"/>
          <p:nvPr/>
        </p:nvSpPr>
        <p:spPr>
          <a:xfrm>
            <a:off x="-37350" y="7327325"/>
            <a:ext cx="14705100" cy="712200"/>
          </a:xfrm>
          <a:prstGeom prst="rect">
            <a:avLst/>
          </a:prstGeom>
          <a:noFill/>
          <a:ln>
            <a:noFill/>
          </a:ln>
        </p:spPr>
        <p:txBody>
          <a:bodyPr anchorCtr="0" anchor="t" bIns="91425" lIns="91425" spcFirstLastPara="1" rIns="91425" wrap="square" tIns="91425">
            <a:spAutoFit/>
          </a:bodyPr>
          <a:lstStyle/>
          <a:p>
            <a:pPr indent="0" lvl="0" marL="0" rtl="0" algn="ctr">
              <a:lnSpc>
                <a:spcPct val="163636"/>
              </a:lnSpc>
              <a:spcBef>
                <a:spcPts val="0"/>
              </a:spcBef>
              <a:spcAft>
                <a:spcPts val="0"/>
              </a:spcAft>
              <a:buNone/>
            </a:pPr>
            <a:r>
              <a:rPr lang="en-US" sz="1300">
                <a:solidFill>
                  <a:srgbClr val="E5E0DF"/>
                </a:solidFill>
                <a:latin typeface="Roboto"/>
                <a:ea typeface="Roboto"/>
                <a:cs typeface="Roboto"/>
                <a:sym typeface="Roboto"/>
              </a:rPr>
              <a:t>Our turnkey white label program includes dedicated production capacity, customized QC processes, and seamless importation services. Contact us today to request our comprehensive catalog and pricing structure. Join dozens of successful brands who have already leveraged our these manufacturing capabilities to create profitable, premium firearm offerings</a:t>
            </a:r>
            <a:endParaRPr sz="1300">
              <a:solidFill>
                <a:srgbClr val="E5E0DF"/>
              </a:solidFill>
              <a:latin typeface="Roboto"/>
              <a:ea typeface="Roboto"/>
              <a:cs typeface="Roboto"/>
              <a:sym typeface="Roboto"/>
            </a:endParaRPr>
          </a:p>
        </p:txBody>
      </p:sp>
      <p:sp>
        <p:nvSpPr>
          <p:cNvPr id="47" name="Google Shape;47;p10"/>
          <p:cNvSpPr txBox="1"/>
          <p:nvPr/>
        </p:nvSpPr>
        <p:spPr>
          <a:xfrm>
            <a:off x="2525900" y="4056750"/>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1"/>
          <p:cNvSpPr/>
          <p:nvPr/>
        </p:nvSpPr>
        <p:spPr>
          <a:xfrm>
            <a:off x="575550" y="395650"/>
            <a:ext cx="13617000" cy="449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EFEFE"/>
              </a:buClr>
              <a:buSzPts val="2800"/>
              <a:buFont typeface="Instrument Sans"/>
              <a:buNone/>
            </a:pPr>
            <a:r>
              <a:rPr lang="en-US" sz="3150">
                <a:solidFill>
                  <a:srgbClr val="FFFFFF"/>
                </a:solidFill>
                <a:latin typeface="Roboto Mono"/>
                <a:ea typeface="Roboto Mono"/>
                <a:cs typeface="Roboto Mono"/>
                <a:sym typeface="Roboto Mono"/>
              </a:rPr>
              <a:t>Shotgun White Labeling: Manufacturing Strategy Explained</a:t>
            </a:r>
            <a:endParaRPr sz="3150">
              <a:solidFill>
                <a:srgbClr val="FFFFFF"/>
              </a:solidFill>
              <a:latin typeface="Roboto Mono"/>
              <a:ea typeface="Roboto Mono"/>
              <a:cs typeface="Roboto Mono"/>
              <a:sym typeface="Roboto Mono"/>
            </a:endParaRPr>
          </a:p>
        </p:txBody>
      </p:sp>
      <p:sp>
        <p:nvSpPr>
          <p:cNvPr id="54" name="Google Shape;54;p11"/>
          <p:cNvSpPr/>
          <p:nvPr/>
        </p:nvSpPr>
        <p:spPr>
          <a:xfrm>
            <a:off x="575550" y="1123513"/>
            <a:ext cx="8265600" cy="9210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BFBFBF"/>
              </a:buClr>
              <a:buSzPts val="1100"/>
              <a:buFont typeface="Open Sans"/>
              <a:buNone/>
            </a:pPr>
            <a:r>
              <a:rPr lang="en-US" sz="1200">
                <a:solidFill>
                  <a:srgbClr val="E5E0DF"/>
                </a:solidFill>
                <a:latin typeface="Roboto"/>
                <a:ea typeface="Roboto"/>
                <a:cs typeface="Roboto"/>
                <a:sym typeface="Roboto"/>
              </a:rPr>
              <a:t>White labeling is the practice where manufacturers produce shotguns that are sold under different brand names in international markets. This strategy has grown significantly over the past decade, with Turkish exports exceeding 200,000 shotguns annually to over 80 countries. The white labeling approach offers several strategic advantages:</a:t>
            </a:r>
            <a:endParaRPr sz="1200">
              <a:solidFill>
                <a:srgbClr val="E5E0DF"/>
              </a:solidFill>
              <a:latin typeface="Roboto"/>
              <a:ea typeface="Roboto"/>
              <a:cs typeface="Roboto"/>
              <a:sym typeface="Roboto"/>
            </a:endParaRPr>
          </a:p>
        </p:txBody>
      </p:sp>
      <p:sp>
        <p:nvSpPr>
          <p:cNvPr id="55" name="Google Shape;55;p11"/>
          <p:cNvSpPr/>
          <p:nvPr/>
        </p:nvSpPr>
        <p:spPr>
          <a:xfrm>
            <a:off x="575548" y="2273260"/>
            <a:ext cx="323700" cy="323700"/>
          </a:xfrm>
          <a:prstGeom prst="roundRect">
            <a:avLst>
              <a:gd fmla="val 6667"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a:off x="1043107" y="2322671"/>
            <a:ext cx="1798500" cy="22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400"/>
              <a:buFont typeface="Instrument Sans"/>
              <a:buNone/>
            </a:pPr>
            <a:r>
              <a:rPr lang="en-US" sz="1550">
                <a:solidFill>
                  <a:srgbClr val="FFFFFF"/>
                </a:solidFill>
                <a:latin typeface="Roboto Mono"/>
                <a:ea typeface="Roboto Mono"/>
                <a:cs typeface="Roboto Mono"/>
                <a:sym typeface="Roboto Mono"/>
              </a:rPr>
              <a:t>Cost Efficiency</a:t>
            </a:r>
            <a:endParaRPr b="0" i="0" sz="1400" u="none" cap="none" strike="noStrike"/>
          </a:p>
        </p:txBody>
      </p:sp>
      <p:sp>
        <p:nvSpPr>
          <p:cNvPr id="57" name="Google Shape;57;p11"/>
          <p:cNvSpPr/>
          <p:nvPr/>
        </p:nvSpPr>
        <p:spPr>
          <a:xfrm>
            <a:off x="1043100" y="2691300"/>
            <a:ext cx="3805200" cy="16119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BFBFBF"/>
              </a:buClr>
              <a:buSzPts val="1100"/>
              <a:buFont typeface="Open Sans"/>
              <a:buNone/>
            </a:pPr>
            <a:r>
              <a:rPr lang="en-US" sz="1200">
                <a:solidFill>
                  <a:srgbClr val="E5E0DF"/>
                </a:solidFill>
                <a:latin typeface="Roboto"/>
                <a:ea typeface="Roboto"/>
                <a:cs typeface="Roboto"/>
                <a:sym typeface="Roboto"/>
              </a:rPr>
              <a:t>Turkey's lower manufacturing costs (30-40% less than Western producers) enable competitive pricing while maintaining healthy profit margins. Labor costs in Turkey are approximately 70% lower than in the United States and 50% lower than in many European countries, providing a significant advantage in production economics.</a:t>
            </a:r>
            <a:endParaRPr sz="1200">
              <a:solidFill>
                <a:srgbClr val="E5E0DF"/>
              </a:solidFill>
              <a:latin typeface="Roboto"/>
              <a:ea typeface="Roboto"/>
              <a:cs typeface="Roboto"/>
              <a:sym typeface="Roboto"/>
            </a:endParaRPr>
          </a:p>
        </p:txBody>
      </p:sp>
      <p:sp>
        <p:nvSpPr>
          <p:cNvPr id="58" name="Google Shape;58;p11"/>
          <p:cNvSpPr/>
          <p:nvPr/>
        </p:nvSpPr>
        <p:spPr>
          <a:xfrm>
            <a:off x="4639032" y="2273260"/>
            <a:ext cx="323700" cy="323700"/>
          </a:xfrm>
          <a:prstGeom prst="roundRect">
            <a:avLst>
              <a:gd fmla="val 6667"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a:off x="5106601" y="2322675"/>
            <a:ext cx="2048400" cy="22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400"/>
              <a:buFont typeface="Instrument Sans"/>
              <a:buNone/>
            </a:pPr>
            <a:r>
              <a:rPr lang="en-US" sz="1550">
                <a:solidFill>
                  <a:srgbClr val="FFFFFF"/>
                </a:solidFill>
                <a:latin typeface="Roboto Mono"/>
                <a:ea typeface="Roboto Mono"/>
                <a:cs typeface="Roboto Mono"/>
                <a:sym typeface="Roboto Mono"/>
              </a:rPr>
              <a:t>Brand Flexibility</a:t>
            </a:r>
            <a:endParaRPr sz="1550">
              <a:solidFill>
                <a:srgbClr val="FFFFFF"/>
              </a:solidFill>
              <a:latin typeface="Roboto Mono"/>
              <a:ea typeface="Roboto Mono"/>
              <a:cs typeface="Roboto Mono"/>
              <a:sym typeface="Roboto Mono"/>
            </a:endParaRPr>
          </a:p>
        </p:txBody>
      </p:sp>
      <p:sp>
        <p:nvSpPr>
          <p:cNvPr id="60" name="Google Shape;60;p11"/>
          <p:cNvSpPr/>
          <p:nvPr/>
        </p:nvSpPr>
        <p:spPr>
          <a:xfrm>
            <a:off x="5106600" y="2691300"/>
            <a:ext cx="3576000" cy="13815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BFBFBF"/>
              </a:buClr>
              <a:buSzPts val="1100"/>
              <a:buFont typeface="Open Sans"/>
              <a:buNone/>
            </a:pPr>
            <a:r>
              <a:rPr lang="en-US" sz="1200">
                <a:solidFill>
                  <a:srgbClr val="E5E0DF"/>
                </a:solidFill>
                <a:latin typeface="Roboto"/>
                <a:ea typeface="Roboto"/>
                <a:cs typeface="Roboto"/>
                <a:sym typeface="Roboto"/>
              </a:rPr>
              <a:t>Established U.S. and European brands can expand product lines without capital investment in new production facilities. This allows them to introduce new models with 60-70% less development time and reduces financial risk while testing market reception to new designs and features.</a:t>
            </a:r>
            <a:endParaRPr sz="1200">
              <a:solidFill>
                <a:srgbClr val="E5E0DF"/>
              </a:solidFill>
              <a:latin typeface="Roboto"/>
              <a:ea typeface="Roboto"/>
              <a:cs typeface="Roboto"/>
              <a:sym typeface="Roboto"/>
            </a:endParaRPr>
          </a:p>
        </p:txBody>
      </p:sp>
      <p:sp>
        <p:nvSpPr>
          <p:cNvPr id="61" name="Google Shape;61;p11"/>
          <p:cNvSpPr/>
          <p:nvPr/>
        </p:nvSpPr>
        <p:spPr>
          <a:xfrm>
            <a:off x="575548" y="4667131"/>
            <a:ext cx="323700" cy="323700"/>
          </a:xfrm>
          <a:prstGeom prst="roundRect">
            <a:avLst>
              <a:gd fmla="val 6667"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1043107" y="4716542"/>
            <a:ext cx="1798500" cy="22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400"/>
              <a:buFont typeface="Instrument Sans"/>
              <a:buNone/>
            </a:pPr>
            <a:r>
              <a:rPr lang="en-US" sz="1550">
                <a:solidFill>
                  <a:srgbClr val="FFFFFF"/>
                </a:solidFill>
                <a:latin typeface="Roboto Mono"/>
                <a:ea typeface="Roboto Mono"/>
                <a:cs typeface="Roboto Mono"/>
                <a:sym typeface="Roboto Mono"/>
              </a:rPr>
              <a:t>Market Access</a:t>
            </a:r>
            <a:endParaRPr sz="1550">
              <a:solidFill>
                <a:srgbClr val="FFFFFF"/>
              </a:solidFill>
              <a:latin typeface="Roboto Mono"/>
              <a:ea typeface="Roboto Mono"/>
              <a:cs typeface="Roboto Mono"/>
              <a:sym typeface="Roboto Mono"/>
            </a:endParaRPr>
          </a:p>
        </p:txBody>
      </p:sp>
      <p:sp>
        <p:nvSpPr>
          <p:cNvPr id="63" name="Google Shape;63;p11"/>
          <p:cNvSpPr/>
          <p:nvPr/>
        </p:nvSpPr>
        <p:spPr>
          <a:xfrm>
            <a:off x="1043099" y="5085150"/>
            <a:ext cx="3858600" cy="16119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BFBFBF"/>
              </a:buClr>
              <a:buSzPts val="1100"/>
              <a:buFont typeface="Open Sans"/>
              <a:buNone/>
            </a:pPr>
            <a:r>
              <a:rPr lang="en-US" sz="1200">
                <a:solidFill>
                  <a:srgbClr val="E5E0DF"/>
                </a:solidFill>
                <a:latin typeface="Roboto"/>
                <a:ea typeface="Roboto"/>
                <a:cs typeface="Roboto"/>
                <a:sym typeface="Roboto"/>
              </a:rPr>
              <a:t>Turkish manufacturers gain entry to international markets through established distribution networks and recognized brand names. This helps bypass the 5-7 years typically needed to build brand recognition independently and accelerates market penetration by leveraging the reputation of established firearms brands.</a:t>
            </a:r>
            <a:endParaRPr sz="1200">
              <a:solidFill>
                <a:srgbClr val="E5E0DF"/>
              </a:solidFill>
              <a:latin typeface="Roboto"/>
              <a:ea typeface="Roboto"/>
              <a:cs typeface="Roboto"/>
              <a:sym typeface="Roboto"/>
            </a:endParaRPr>
          </a:p>
        </p:txBody>
      </p:sp>
      <p:sp>
        <p:nvSpPr>
          <p:cNvPr id="64" name="Google Shape;64;p11"/>
          <p:cNvSpPr/>
          <p:nvPr/>
        </p:nvSpPr>
        <p:spPr>
          <a:xfrm>
            <a:off x="4639032" y="4667131"/>
            <a:ext cx="323700" cy="323700"/>
          </a:xfrm>
          <a:prstGeom prst="roundRect">
            <a:avLst>
              <a:gd fmla="val 6667"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5106604" y="4716550"/>
            <a:ext cx="2539800" cy="22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400"/>
              <a:buFont typeface="Instrument Sans"/>
              <a:buNone/>
            </a:pPr>
            <a:r>
              <a:rPr lang="en-US" sz="1550">
                <a:solidFill>
                  <a:srgbClr val="FFFFFF"/>
                </a:solidFill>
                <a:latin typeface="Roboto Mono"/>
                <a:ea typeface="Roboto Mono"/>
                <a:cs typeface="Roboto Mono"/>
                <a:sym typeface="Roboto Mono"/>
              </a:rPr>
              <a:t>Technical Expertise</a:t>
            </a:r>
            <a:endParaRPr sz="1550">
              <a:solidFill>
                <a:srgbClr val="FFFFFF"/>
              </a:solidFill>
              <a:latin typeface="Roboto Mono"/>
              <a:ea typeface="Roboto Mono"/>
              <a:cs typeface="Roboto Mono"/>
              <a:sym typeface="Roboto Mono"/>
            </a:endParaRPr>
          </a:p>
        </p:txBody>
      </p:sp>
      <p:sp>
        <p:nvSpPr>
          <p:cNvPr id="66" name="Google Shape;66;p11"/>
          <p:cNvSpPr/>
          <p:nvPr/>
        </p:nvSpPr>
        <p:spPr>
          <a:xfrm>
            <a:off x="5106600" y="5085150"/>
            <a:ext cx="3576000" cy="16119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BFBFBF"/>
              </a:buClr>
              <a:buSzPts val="1100"/>
              <a:buFont typeface="Open Sans"/>
              <a:buNone/>
            </a:pPr>
            <a:r>
              <a:rPr lang="en-US" sz="1200">
                <a:solidFill>
                  <a:srgbClr val="E5E0DF"/>
                </a:solidFill>
                <a:latin typeface="Roboto"/>
                <a:ea typeface="Roboto"/>
                <a:cs typeface="Roboto"/>
                <a:sym typeface="Roboto"/>
              </a:rPr>
              <a:t>Turkey has developed significant expertise in shotgun manufacturing, with some facilities in operation for over 100 years. Modern Turkish factories combine traditional craftsmanship with advanced CNC machinery, producing firearms that meet or exceed international quality standards at competitive price points.</a:t>
            </a:r>
            <a:endParaRPr sz="1200">
              <a:solidFill>
                <a:srgbClr val="E5E0DF"/>
              </a:solidFill>
              <a:latin typeface="Roboto"/>
              <a:ea typeface="Roboto"/>
              <a:cs typeface="Roboto"/>
              <a:sym typeface="Roboto"/>
            </a:endParaRPr>
          </a:p>
        </p:txBody>
      </p:sp>
      <p:sp>
        <p:nvSpPr>
          <p:cNvPr id="67" name="Google Shape;67;p11"/>
          <p:cNvSpPr/>
          <p:nvPr/>
        </p:nvSpPr>
        <p:spPr>
          <a:xfrm>
            <a:off x="575548" y="6908602"/>
            <a:ext cx="323700" cy="323700"/>
          </a:xfrm>
          <a:prstGeom prst="roundRect">
            <a:avLst>
              <a:gd fmla="val 6667"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1043097" y="6958025"/>
            <a:ext cx="2683800" cy="22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400"/>
              <a:buFont typeface="Instrument Sans"/>
              <a:buNone/>
            </a:pPr>
            <a:r>
              <a:rPr lang="en-US" sz="1550">
                <a:solidFill>
                  <a:srgbClr val="FFFFFF"/>
                </a:solidFill>
                <a:latin typeface="Roboto Mono"/>
                <a:ea typeface="Roboto Mono"/>
                <a:cs typeface="Roboto Mono"/>
                <a:sym typeface="Roboto Mono"/>
              </a:rPr>
              <a:t>Regulatory Compliance</a:t>
            </a:r>
            <a:endParaRPr b="0" i="0" sz="1400" u="none" cap="none" strike="noStrike"/>
          </a:p>
        </p:txBody>
      </p:sp>
      <p:sp>
        <p:nvSpPr>
          <p:cNvPr id="69" name="Google Shape;69;p11"/>
          <p:cNvSpPr/>
          <p:nvPr/>
        </p:nvSpPr>
        <p:spPr>
          <a:xfrm>
            <a:off x="1043107" y="7326630"/>
            <a:ext cx="7479600" cy="6909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BFBFBF"/>
              </a:buClr>
              <a:buSzPts val="1100"/>
              <a:buFont typeface="Open Sans"/>
              <a:buNone/>
            </a:pPr>
            <a:r>
              <a:rPr lang="en-US" sz="1200">
                <a:solidFill>
                  <a:srgbClr val="E5E0DF"/>
                </a:solidFill>
                <a:latin typeface="Roboto"/>
                <a:ea typeface="Roboto"/>
                <a:cs typeface="Roboto"/>
                <a:sym typeface="Roboto"/>
              </a:rPr>
              <a:t>Turkish manufacturers have invested heavily in meeting international firearms regulations and certification requirements, including ATF standards in the United States and C.I.P. standards in Europe. This allows brand partners to import and sell these firearms without additional compliance hurdles.</a:t>
            </a:r>
            <a:endParaRPr sz="1200">
              <a:solidFill>
                <a:srgbClr val="E5E0DF"/>
              </a:solidFill>
              <a:latin typeface="Roboto"/>
              <a:ea typeface="Roboto"/>
              <a:cs typeface="Roboto"/>
              <a:sym typeface="Roboto"/>
            </a:endParaRPr>
          </a:p>
        </p:txBody>
      </p:sp>
      <p:pic>
        <p:nvPicPr>
          <p:cNvPr descr="preencoded.png" id="70" name="Google Shape;70;p11"/>
          <p:cNvPicPr preferRelativeResize="0"/>
          <p:nvPr/>
        </p:nvPicPr>
        <p:blipFill rotWithShape="1">
          <a:blip r:embed="rId3">
            <a:alphaModFix/>
          </a:blip>
          <a:srcRect b="0" l="0" r="0" t="0"/>
          <a:stretch/>
        </p:blipFill>
        <p:spPr>
          <a:xfrm>
            <a:off x="8866500" y="1264413"/>
            <a:ext cx="5326049" cy="3603126"/>
          </a:xfrm>
          <a:prstGeom prst="rect">
            <a:avLst/>
          </a:prstGeom>
          <a:noFill/>
          <a:ln>
            <a:noFill/>
          </a:ln>
        </p:spPr>
      </p:pic>
      <p:sp>
        <p:nvSpPr>
          <p:cNvPr id="71" name="Google Shape;71;p11"/>
          <p:cNvSpPr/>
          <p:nvPr/>
        </p:nvSpPr>
        <p:spPr>
          <a:xfrm>
            <a:off x="8793650" y="5190150"/>
            <a:ext cx="5607600" cy="1430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BFBFBF"/>
              </a:buClr>
              <a:buSzPts val="1100"/>
              <a:buFont typeface="Open Sans"/>
              <a:buNone/>
            </a:pPr>
            <a:r>
              <a:rPr lang="en-US" sz="1200">
                <a:solidFill>
                  <a:srgbClr val="E5E0DF"/>
                </a:solidFill>
                <a:latin typeface="Roboto"/>
                <a:ea typeface="Roboto"/>
                <a:cs typeface="Roboto"/>
                <a:sym typeface="Roboto"/>
              </a:rPr>
              <a:t>Many</a:t>
            </a:r>
            <a:r>
              <a:rPr lang="en-US" sz="1200">
                <a:solidFill>
                  <a:srgbClr val="BFBFBF"/>
                </a:solidFill>
                <a:latin typeface="Open Sans"/>
                <a:ea typeface="Open Sans"/>
                <a:cs typeface="Open Sans"/>
                <a:sym typeface="Open Sans"/>
              </a:rPr>
              <a:t> </a:t>
            </a:r>
            <a:r>
              <a:rPr lang="en-US" sz="1200">
                <a:solidFill>
                  <a:srgbClr val="E5E0DF"/>
                </a:solidFill>
                <a:latin typeface="Roboto"/>
                <a:ea typeface="Roboto"/>
                <a:cs typeface="Roboto"/>
                <a:sym typeface="Roboto"/>
              </a:rPr>
              <a:t> premium shotguns bearing Western brand names are manufactured in Turkish facilities like this one in Konya, Turkey's firearms production hub. The region around Konya hosts over 25 major firearms manufacturers employing more than 7,000 skilled workers, producing everything from entry-level hunting shotguns to high-end competition models valued at over $5,000.</a:t>
            </a:r>
            <a:endParaRPr sz="1200">
              <a:solidFill>
                <a:srgbClr val="E5E0DF"/>
              </a:solidFill>
              <a:latin typeface="Roboto"/>
              <a:ea typeface="Roboto"/>
              <a:cs typeface="Roboto"/>
              <a:sym typeface="Roboto"/>
            </a:endParaRPr>
          </a:p>
        </p:txBody>
      </p:sp>
      <p:sp>
        <p:nvSpPr>
          <p:cNvPr id="72" name="Google Shape;72;p11"/>
          <p:cNvSpPr/>
          <p:nvPr/>
        </p:nvSpPr>
        <p:spPr>
          <a:xfrm>
            <a:off x="8793638" y="6815050"/>
            <a:ext cx="5695500" cy="11088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BFBFBF"/>
              </a:buClr>
              <a:buSzPts val="1100"/>
              <a:buFont typeface="Open Sans"/>
              <a:buNone/>
            </a:pPr>
            <a:r>
              <a:rPr lang="en-US" sz="1200">
                <a:solidFill>
                  <a:srgbClr val="E5E0DF"/>
                </a:solidFill>
                <a:latin typeface="Roboto"/>
                <a:ea typeface="Roboto"/>
                <a:cs typeface="Roboto"/>
                <a:sym typeface="Roboto"/>
              </a:rPr>
              <a:t>The white labeling relationship is often discreetly managed, with some estimates suggesting that 40-50% of shotguns sold under certain European and American brands are actually manufactured in Turkey. Quality control inspectors from the partner brands frequently work on-site to ensure products meet their specifications.</a:t>
            </a:r>
            <a:endParaRPr sz="1200">
              <a:solidFill>
                <a:srgbClr val="E5E0D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p:nvPr/>
        </p:nvSpPr>
        <p:spPr>
          <a:xfrm>
            <a:off x="640548" y="440400"/>
            <a:ext cx="13188900" cy="500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FFFF"/>
              </a:buClr>
              <a:buSzPts val="3150"/>
              <a:buFont typeface="Roboto Mono"/>
              <a:buNone/>
            </a:pPr>
            <a:r>
              <a:rPr b="0" i="0" lang="en-US" sz="3150" u="none" cap="none" strike="noStrike">
                <a:solidFill>
                  <a:srgbClr val="FFFFFF"/>
                </a:solidFill>
                <a:latin typeface="Roboto Mono"/>
                <a:ea typeface="Roboto Mono"/>
                <a:cs typeface="Roboto Mono"/>
                <a:sym typeface="Roboto Mono"/>
              </a:rPr>
              <a:t>Bullpup: Your Premium White Label Opportunity</a:t>
            </a:r>
            <a:endParaRPr b="0" i="0" sz="3150" u="none" cap="none" strike="noStrike"/>
          </a:p>
        </p:txBody>
      </p:sp>
      <p:sp>
        <p:nvSpPr>
          <p:cNvPr id="79" name="Google Shape;79;p12"/>
          <p:cNvSpPr/>
          <p:nvPr/>
        </p:nvSpPr>
        <p:spPr>
          <a:xfrm>
            <a:off x="640549" y="1341125"/>
            <a:ext cx="4923300" cy="250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Roboto Mono"/>
              <a:buNone/>
            </a:pPr>
            <a:r>
              <a:rPr b="0" i="0" lang="en-US" sz="1550" u="none" cap="none" strike="noStrike">
                <a:solidFill>
                  <a:srgbClr val="FFFFFF"/>
                </a:solidFill>
                <a:latin typeface="Roboto Mono"/>
                <a:ea typeface="Roboto Mono"/>
                <a:cs typeface="Roboto Mono"/>
                <a:sym typeface="Roboto Mono"/>
              </a:rPr>
              <a:t>Product Specifications for Your Brand</a:t>
            </a:r>
            <a:endParaRPr b="0" i="0" sz="1550" u="none" cap="none" strike="noStrike"/>
          </a:p>
        </p:txBody>
      </p:sp>
      <p:sp>
        <p:nvSpPr>
          <p:cNvPr id="80" name="Google Shape;80;p12"/>
          <p:cNvSpPr/>
          <p:nvPr/>
        </p:nvSpPr>
        <p:spPr>
          <a:xfrm>
            <a:off x="640556" y="1771412"/>
            <a:ext cx="6479262" cy="4187904"/>
          </a:xfrm>
          <a:prstGeom prst="roundRect">
            <a:avLst>
              <a:gd fmla="val 574"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81" name="Google Shape;81;p12"/>
          <p:cNvSpPr/>
          <p:nvPr/>
        </p:nvSpPr>
        <p:spPr>
          <a:xfrm>
            <a:off x="648176" y="1779032"/>
            <a:ext cx="6464022" cy="46362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82" name="Google Shape;82;p12"/>
          <p:cNvSpPr/>
          <p:nvPr/>
        </p:nvSpPr>
        <p:spPr>
          <a:xfrm>
            <a:off x="808434" y="1882735"/>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Local Partner</a:t>
            </a:r>
            <a:endParaRPr b="0" i="0" sz="1300" u="none" cap="none" strike="noStrike"/>
          </a:p>
        </p:txBody>
      </p:sp>
      <p:sp>
        <p:nvSpPr>
          <p:cNvPr id="83" name="Google Shape;83;p12"/>
          <p:cNvSpPr/>
          <p:nvPr/>
        </p:nvSpPr>
        <p:spPr>
          <a:xfrm>
            <a:off x="4044196" y="1882735"/>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Upland Imports</a:t>
            </a:r>
            <a:endParaRPr b="0" i="0" sz="1300" u="none" cap="none" strike="noStrike"/>
          </a:p>
        </p:txBody>
      </p:sp>
      <p:sp>
        <p:nvSpPr>
          <p:cNvPr id="84" name="Google Shape;84;p12"/>
          <p:cNvSpPr/>
          <p:nvPr/>
        </p:nvSpPr>
        <p:spPr>
          <a:xfrm>
            <a:off x="648176" y="2242661"/>
            <a:ext cx="6464022" cy="46362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85" name="Google Shape;85;p12"/>
          <p:cNvSpPr/>
          <p:nvPr/>
        </p:nvSpPr>
        <p:spPr>
          <a:xfrm>
            <a:off x="808434" y="2346365"/>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Base Model</a:t>
            </a:r>
            <a:endParaRPr b="0" i="0" sz="1300" u="none" cap="none" strike="noStrike"/>
          </a:p>
        </p:txBody>
      </p:sp>
      <p:sp>
        <p:nvSpPr>
          <p:cNvPr id="86" name="Google Shape;86;p12"/>
          <p:cNvSpPr/>
          <p:nvPr/>
        </p:nvSpPr>
        <p:spPr>
          <a:xfrm>
            <a:off x="4044196" y="2346365"/>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PE-701 Bullpup</a:t>
            </a:r>
            <a:endParaRPr b="0" i="0" sz="1300" u="none" cap="none" strike="noStrike"/>
          </a:p>
        </p:txBody>
      </p:sp>
      <p:sp>
        <p:nvSpPr>
          <p:cNvPr id="87" name="Google Shape;87;p12"/>
          <p:cNvSpPr/>
          <p:nvPr/>
        </p:nvSpPr>
        <p:spPr>
          <a:xfrm>
            <a:off x="648176" y="2706291"/>
            <a:ext cx="6464022" cy="46362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88" name="Google Shape;88;p12"/>
          <p:cNvSpPr/>
          <p:nvPr/>
        </p:nvSpPr>
        <p:spPr>
          <a:xfrm>
            <a:off x="808434" y="2809994"/>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Action Type</a:t>
            </a:r>
            <a:endParaRPr b="0" i="0" sz="1300" u="none" cap="none" strike="noStrike"/>
          </a:p>
        </p:txBody>
      </p:sp>
      <p:sp>
        <p:nvSpPr>
          <p:cNvPr id="89" name="Google Shape;89;p12"/>
          <p:cNvSpPr/>
          <p:nvPr/>
        </p:nvSpPr>
        <p:spPr>
          <a:xfrm>
            <a:off x="4044196" y="2809994"/>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Semi-automatic</a:t>
            </a:r>
            <a:endParaRPr b="0" i="0" sz="1300" u="none" cap="none" strike="noStrike"/>
          </a:p>
        </p:txBody>
      </p:sp>
      <p:sp>
        <p:nvSpPr>
          <p:cNvPr id="90" name="Google Shape;90;p12"/>
          <p:cNvSpPr/>
          <p:nvPr/>
        </p:nvSpPr>
        <p:spPr>
          <a:xfrm>
            <a:off x="648176" y="3169920"/>
            <a:ext cx="6464022" cy="46362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91" name="Google Shape;91;p12"/>
          <p:cNvSpPr/>
          <p:nvPr/>
        </p:nvSpPr>
        <p:spPr>
          <a:xfrm>
            <a:off x="808434" y="3273623"/>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Gauge</a:t>
            </a:r>
            <a:endParaRPr b="0" i="0" sz="1300" u="none" cap="none" strike="noStrike"/>
          </a:p>
        </p:txBody>
      </p:sp>
      <p:sp>
        <p:nvSpPr>
          <p:cNvPr id="92" name="Google Shape;92;p12"/>
          <p:cNvSpPr/>
          <p:nvPr/>
        </p:nvSpPr>
        <p:spPr>
          <a:xfrm>
            <a:off x="4044196" y="3273623"/>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12 GA (3" chamber)</a:t>
            </a:r>
            <a:endParaRPr b="0" i="0" sz="1300" u="none" cap="none" strike="noStrike"/>
          </a:p>
        </p:txBody>
      </p:sp>
      <p:sp>
        <p:nvSpPr>
          <p:cNvPr id="93" name="Google Shape;93;p12"/>
          <p:cNvSpPr/>
          <p:nvPr/>
        </p:nvSpPr>
        <p:spPr>
          <a:xfrm>
            <a:off x="648176" y="3633549"/>
            <a:ext cx="6464022" cy="46362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94" name="Google Shape;94;p12"/>
          <p:cNvSpPr/>
          <p:nvPr/>
        </p:nvSpPr>
        <p:spPr>
          <a:xfrm>
            <a:off x="808434" y="3737253"/>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Barrel Length</a:t>
            </a:r>
            <a:endParaRPr b="0" i="0" sz="1300" u="none" cap="none" strike="noStrike"/>
          </a:p>
        </p:txBody>
      </p:sp>
      <p:sp>
        <p:nvSpPr>
          <p:cNvPr id="95" name="Google Shape;95;p12"/>
          <p:cNvSpPr/>
          <p:nvPr/>
        </p:nvSpPr>
        <p:spPr>
          <a:xfrm>
            <a:off x="4044196" y="3737253"/>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18.50 inches</a:t>
            </a:r>
            <a:endParaRPr b="0" i="0" sz="1300" u="none" cap="none" strike="noStrike"/>
          </a:p>
        </p:txBody>
      </p:sp>
      <p:sp>
        <p:nvSpPr>
          <p:cNvPr id="96" name="Google Shape;96;p12"/>
          <p:cNvSpPr/>
          <p:nvPr/>
        </p:nvSpPr>
        <p:spPr>
          <a:xfrm>
            <a:off x="648176" y="4097179"/>
            <a:ext cx="6464022" cy="46362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97" name="Google Shape;97;p12"/>
          <p:cNvSpPr/>
          <p:nvPr/>
        </p:nvSpPr>
        <p:spPr>
          <a:xfrm>
            <a:off x="808434" y="4200882"/>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Overall Length</a:t>
            </a:r>
            <a:endParaRPr b="0" i="0" sz="1300" u="none" cap="none" strike="noStrike"/>
          </a:p>
        </p:txBody>
      </p:sp>
      <p:sp>
        <p:nvSpPr>
          <p:cNvPr id="98" name="Google Shape;98;p12"/>
          <p:cNvSpPr/>
          <p:nvPr/>
        </p:nvSpPr>
        <p:spPr>
          <a:xfrm>
            <a:off x="4044196" y="4200882"/>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29.13 inches</a:t>
            </a:r>
            <a:endParaRPr b="0" i="0" sz="1300" u="none" cap="none" strike="noStrike"/>
          </a:p>
        </p:txBody>
      </p:sp>
      <p:sp>
        <p:nvSpPr>
          <p:cNvPr id="99" name="Google Shape;99;p12"/>
          <p:cNvSpPr/>
          <p:nvPr/>
        </p:nvSpPr>
        <p:spPr>
          <a:xfrm>
            <a:off x="648176" y="4560808"/>
            <a:ext cx="6464022" cy="46362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00" name="Google Shape;100;p12"/>
          <p:cNvSpPr/>
          <p:nvPr/>
        </p:nvSpPr>
        <p:spPr>
          <a:xfrm>
            <a:off x="808434" y="4664512"/>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Capacity</a:t>
            </a:r>
            <a:endParaRPr b="0" i="0" sz="1300" u="none" cap="none" strike="noStrike"/>
          </a:p>
        </p:txBody>
      </p:sp>
      <p:sp>
        <p:nvSpPr>
          <p:cNvPr id="101" name="Google Shape;101;p12"/>
          <p:cNvSpPr/>
          <p:nvPr/>
        </p:nvSpPr>
        <p:spPr>
          <a:xfrm>
            <a:off x="4044196" y="4664512"/>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5+1 rounds (</a:t>
            </a:r>
            <a:r>
              <a:rPr lang="en-US" sz="1300">
                <a:solidFill>
                  <a:srgbClr val="E5E0DF"/>
                </a:solidFill>
                <a:latin typeface="Roboto"/>
                <a:ea typeface="Roboto"/>
                <a:cs typeface="Roboto"/>
                <a:sym typeface="Roboto"/>
              </a:rPr>
              <a:t>magazine fed</a:t>
            </a:r>
            <a:r>
              <a:rPr b="0" i="0" lang="en-US" sz="1300" u="none" cap="none" strike="noStrike">
                <a:solidFill>
                  <a:srgbClr val="E5E0DF"/>
                </a:solidFill>
                <a:latin typeface="Roboto"/>
                <a:ea typeface="Roboto"/>
                <a:cs typeface="Roboto"/>
                <a:sym typeface="Roboto"/>
              </a:rPr>
              <a:t>)</a:t>
            </a:r>
            <a:endParaRPr b="0" i="0" sz="1300" u="none" cap="none" strike="noStrike"/>
          </a:p>
        </p:txBody>
      </p:sp>
      <p:sp>
        <p:nvSpPr>
          <p:cNvPr id="102" name="Google Shape;102;p12"/>
          <p:cNvSpPr/>
          <p:nvPr/>
        </p:nvSpPr>
        <p:spPr>
          <a:xfrm>
            <a:off x="648176" y="5024438"/>
            <a:ext cx="6464022" cy="46362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03" name="Google Shape;103;p12"/>
          <p:cNvSpPr/>
          <p:nvPr/>
        </p:nvSpPr>
        <p:spPr>
          <a:xfrm>
            <a:off x="648176" y="5488067"/>
            <a:ext cx="6464022" cy="46362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04" name="Google Shape;104;p12"/>
          <p:cNvSpPr/>
          <p:nvPr/>
        </p:nvSpPr>
        <p:spPr>
          <a:xfrm>
            <a:off x="808434" y="5591770"/>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Minimum Order</a:t>
            </a:r>
            <a:endParaRPr b="0" i="0" sz="1300" u="none" cap="none" strike="noStrike"/>
          </a:p>
        </p:txBody>
      </p:sp>
      <p:sp>
        <p:nvSpPr>
          <p:cNvPr id="105" name="Google Shape;105;p12"/>
          <p:cNvSpPr/>
          <p:nvPr/>
        </p:nvSpPr>
        <p:spPr>
          <a:xfrm>
            <a:off x="4044196" y="5591770"/>
            <a:ext cx="2907863" cy="25622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100 units per customization</a:t>
            </a:r>
            <a:endParaRPr b="0" i="0" sz="1300" u="none" cap="none" strike="noStrike"/>
          </a:p>
        </p:txBody>
      </p:sp>
      <p:sp>
        <p:nvSpPr>
          <p:cNvPr id="106" name="Google Shape;106;p12"/>
          <p:cNvSpPr/>
          <p:nvPr/>
        </p:nvSpPr>
        <p:spPr>
          <a:xfrm>
            <a:off x="640549" y="6139450"/>
            <a:ext cx="4570800" cy="250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Roboto Mono"/>
              <a:buNone/>
            </a:pPr>
            <a:r>
              <a:rPr b="0" i="0" lang="en-US" sz="1550" u="none" cap="none" strike="noStrike">
                <a:solidFill>
                  <a:srgbClr val="FFFFFF"/>
                </a:solidFill>
                <a:latin typeface="Roboto Mono"/>
                <a:ea typeface="Roboto Mono"/>
                <a:cs typeface="Roboto Mono"/>
                <a:sym typeface="Roboto Mono"/>
              </a:rPr>
              <a:t>Customization Options for Partners</a:t>
            </a:r>
            <a:endParaRPr b="0" i="0" sz="1550" u="none" cap="none" strike="noStrike"/>
          </a:p>
        </p:txBody>
      </p:sp>
      <p:sp>
        <p:nvSpPr>
          <p:cNvPr id="107" name="Google Shape;107;p12"/>
          <p:cNvSpPr/>
          <p:nvPr/>
        </p:nvSpPr>
        <p:spPr>
          <a:xfrm>
            <a:off x="640556" y="6549747"/>
            <a:ext cx="6479262" cy="256223"/>
          </a:xfrm>
          <a:prstGeom prst="rect">
            <a:avLst/>
          </a:prstGeom>
          <a:noFill/>
          <a:ln>
            <a:noFill/>
          </a:ln>
        </p:spPr>
        <p:txBody>
          <a:bodyPr anchorCtr="0" anchor="t" bIns="0" lIns="0" spcFirstLastPara="1" rIns="0" wrap="square" tIns="0">
            <a:noAutofit/>
          </a:bodyPr>
          <a:lstStyle/>
          <a:p>
            <a:pPr indent="-346075" lvl="0" marL="342900" marR="0" rtl="0" algn="l">
              <a:lnSpc>
                <a:spcPct val="160000"/>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Custom branding on receiver, grip, and packaging</a:t>
            </a:r>
            <a:endParaRPr b="0" i="0" sz="1300" u="none" cap="none" strike="noStrike"/>
          </a:p>
        </p:txBody>
      </p:sp>
      <p:sp>
        <p:nvSpPr>
          <p:cNvPr id="108" name="Google Shape;108;p12"/>
          <p:cNvSpPr/>
          <p:nvPr/>
        </p:nvSpPr>
        <p:spPr>
          <a:xfrm>
            <a:off x="640556" y="6861929"/>
            <a:ext cx="6479262" cy="256223"/>
          </a:xfrm>
          <a:prstGeom prst="rect">
            <a:avLst/>
          </a:prstGeom>
          <a:noFill/>
          <a:ln>
            <a:noFill/>
          </a:ln>
        </p:spPr>
        <p:txBody>
          <a:bodyPr anchorCtr="0" anchor="t" bIns="0" lIns="0" spcFirstLastPara="1" rIns="0" wrap="square" tIns="0">
            <a:noAutofit/>
          </a:bodyPr>
          <a:lstStyle/>
          <a:p>
            <a:pPr indent="-346075" lvl="0" marL="342900" marR="0" rtl="0" algn="l">
              <a:lnSpc>
                <a:spcPct val="160000"/>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Proprietary finish options in multiple colors</a:t>
            </a:r>
            <a:endParaRPr b="0" i="0" sz="1300" u="none" cap="none" strike="noStrike"/>
          </a:p>
        </p:txBody>
      </p:sp>
      <p:sp>
        <p:nvSpPr>
          <p:cNvPr id="109" name="Google Shape;109;p12"/>
          <p:cNvSpPr/>
          <p:nvPr/>
        </p:nvSpPr>
        <p:spPr>
          <a:xfrm>
            <a:off x="640556" y="7174111"/>
            <a:ext cx="6479262" cy="256223"/>
          </a:xfrm>
          <a:prstGeom prst="rect">
            <a:avLst/>
          </a:prstGeom>
          <a:noFill/>
          <a:ln>
            <a:noFill/>
          </a:ln>
        </p:spPr>
        <p:txBody>
          <a:bodyPr anchorCtr="0" anchor="t" bIns="0" lIns="0" spcFirstLastPara="1" rIns="0" wrap="square" tIns="0">
            <a:noAutofit/>
          </a:bodyPr>
          <a:lstStyle/>
          <a:p>
            <a:pPr indent="-346075" lvl="0" marL="342900" marR="0" rtl="0" algn="l">
              <a:lnSpc>
                <a:spcPct val="160000"/>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Adjustable component selection to meet price points</a:t>
            </a:r>
            <a:endParaRPr b="0" i="0" sz="1300" u="none" cap="none" strike="noStrike"/>
          </a:p>
        </p:txBody>
      </p:sp>
      <p:sp>
        <p:nvSpPr>
          <p:cNvPr id="110" name="Google Shape;110;p12"/>
          <p:cNvSpPr/>
          <p:nvPr/>
        </p:nvSpPr>
        <p:spPr>
          <a:xfrm>
            <a:off x="640556" y="7486293"/>
            <a:ext cx="6479262" cy="256223"/>
          </a:xfrm>
          <a:prstGeom prst="rect">
            <a:avLst/>
          </a:prstGeom>
          <a:noFill/>
          <a:ln>
            <a:noFill/>
          </a:ln>
        </p:spPr>
        <p:txBody>
          <a:bodyPr anchorCtr="0" anchor="t" bIns="0" lIns="0" spcFirstLastPara="1" rIns="0" wrap="square" tIns="0">
            <a:noAutofit/>
          </a:bodyPr>
          <a:lstStyle/>
          <a:p>
            <a:pPr indent="-346075" lvl="0" marL="342900" marR="0" rtl="0" algn="l">
              <a:lnSpc>
                <a:spcPct val="160000"/>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Exclusive territory distribution agreements available</a:t>
            </a:r>
            <a:endParaRPr b="0" i="0" sz="1300" u="none" cap="none" strike="noStrike"/>
          </a:p>
        </p:txBody>
      </p:sp>
      <p:pic>
        <p:nvPicPr>
          <p:cNvPr descr="preencoded.png" id="111" name="Google Shape;111;p12"/>
          <p:cNvPicPr preferRelativeResize="0"/>
          <p:nvPr/>
        </p:nvPicPr>
        <p:blipFill rotWithShape="1">
          <a:blip r:embed="rId3">
            <a:alphaModFix/>
          </a:blip>
          <a:srcRect b="0" l="0" r="0" t="0"/>
          <a:stretch/>
        </p:blipFill>
        <p:spPr>
          <a:xfrm>
            <a:off x="7518202" y="1361123"/>
            <a:ext cx="6479262" cy="2432328"/>
          </a:xfrm>
          <a:prstGeom prst="rect">
            <a:avLst/>
          </a:prstGeom>
          <a:noFill/>
          <a:ln>
            <a:noFill/>
          </a:ln>
        </p:spPr>
      </p:pic>
      <p:sp>
        <p:nvSpPr>
          <p:cNvPr id="112" name="Google Shape;112;p12"/>
          <p:cNvSpPr/>
          <p:nvPr/>
        </p:nvSpPr>
        <p:spPr>
          <a:xfrm>
            <a:off x="7518200" y="3973604"/>
            <a:ext cx="6479400" cy="1167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Expand your product line with the innovative PE-701 Bullpup under your own brand. This market-ready platform offers the perfect balance of compact tactical design and reliable performance that today's consumers demand, all with your company's name front and center.</a:t>
            </a:r>
            <a:endParaRPr b="0" i="0" sz="1300" u="none" cap="none" strike="noStrike"/>
          </a:p>
        </p:txBody>
      </p:sp>
      <p:sp>
        <p:nvSpPr>
          <p:cNvPr id="113" name="Google Shape;113;p12"/>
          <p:cNvSpPr/>
          <p:nvPr/>
        </p:nvSpPr>
        <p:spPr>
          <a:xfrm>
            <a:off x="7518189" y="5253150"/>
            <a:ext cx="6479400" cy="1024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Our white label program includes comprehensive marketing support, technical documentation, and warranty service options. With production capacity exceeding 5,000 units monthly and established supply chains, we can scale with your business growth while maintaining consistent quality control standards.</a:t>
            </a:r>
            <a:endParaRPr b="0" i="0" sz="1300" u="none" cap="none" strike="noStrike"/>
          </a:p>
        </p:txBody>
      </p:sp>
      <p:pic>
        <p:nvPicPr>
          <p:cNvPr id="114" name="Google Shape;114;p12"/>
          <p:cNvPicPr preferRelativeResize="0"/>
          <p:nvPr/>
        </p:nvPicPr>
        <p:blipFill>
          <a:blip r:embed="rId4">
            <a:alphaModFix/>
          </a:blip>
          <a:stretch>
            <a:fillRect/>
          </a:stretch>
        </p:blipFill>
        <p:spPr>
          <a:xfrm>
            <a:off x="5440826" y="6663176"/>
            <a:ext cx="4570798" cy="1278084"/>
          </a:xfrm>
          <a:prstGeom prst="rect">
            <a:avLst/>
          </a:prstGeom>
          <a:noFill/>
          <a:ln>
            <a:noFill/>
          </a:ln>
        </p:spPr>
      </p:pic>
      <p:pic>
        <p:nvPicPr>
          <p:cNvPr id="115" name="Google Shape;115;p12"/>
          <p:cNvPicPr preferRelativeResize="0"/>
          <p:nvPr/>
        </p:nvPicPr>
        <p:blipFill>
          <a:blip r:embed="rId5">
            <a:alphaModFix/>
          </a:blip>
          <a:stretch>
            <a:fillRect/>
          </a:stretch>
        </p:blipFill>
        <p:spPr>
          <a:xfrm>
            <a:off x="10011629" y="6663175"/>
            <a:ext cx="4368247" cy="1278075"/>
          </a:xfrm>
          <a:prstGeom prst="rect">
            <a:avLst/>
          </a:prstGeom>
          <a:noFill/>
          <a:ln>
            <a:noFill/>
          </a:ln>
        </p:spPr>
      </p:pic>
      <p:sp>
        <p:nvSpPr>
          <p:cNvPr id="116" name="Google Shape;116;p12"/>
          <p:cNvSpPr/>
          <p:nvPr/>
        </p:nvSpPr>
        <p:spPr>
          <a:xfrm>
            <a:off x="770921" y="51409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Warranty Support</a:t>
            </a:r>
            <a:endParaRPr b="0" i="0" sz="1300" u="none" cap="none" strike="noStrike"/>
          </a:p>
        </p:txBody>
      </p:sp>
      <p:sp>
        <p:nvSpPr>
          <p:cNvPr id="117" name="Google Shape;117;p12"/>
          <p:cNvSpPr/>
          <p:nvPr/>
        </p:nvSpPr>
        <p:spPr>
          <a:xfrm>
            <a:off x="4006712" y="51409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Factory-backed</a:t>
            </a:r>
            <a:endParaRPr b="0" i="0" sz="1300" u="none" cap="none" strike="noStrike"/>
          </a:p>
        </p:txBody>
      </p:sp>
      <p:sp>
        <p:nvSpPr>
          <p:cNvPr id="118" name="Google Shape;118;p12"/>
          <p:cNvSpPr txBox="1"/>
          <p:nvPr/>
        </p:nvSpPr>
        <p:spPr>
          <a:xfrm>
            <a:off x="7673250" y="3396750"/>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
        <p:nvSpPr>
          <p:cNvPr id="119" name="Google Shape;119;p12"/>
          <p:cNvSpPr txBox="1"/>
          <p:nvPr/>
        </p:nvSpPr>
        <p:spPr>
          <a:xfrm>
            <a:off x="10057575" y="7600750"/>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
        <p:nvSpPr>
          <p:cNvPr id="120" name="Google Shape;120;p12"/>
          <p:cNvSpPr txBox="1"/>
          <p:nvPr/>
        </p:nvSpPr>
        <p:spPr>
          <a:xfrm>
            <a:off x="5440825" y="7600750"/>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3"/>
          <p:cNvSpPr/>
          <p:nvPr/>
        </p:nvSpPr>
        <p:spPr>
          <a:xfrm>
            <a:off x="640548" y="440400"/>
            <a:ext cx="13188900" cy="500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FFFF"/>
              </a:buClr>
              <a:buSzPts val="3150"/>
              <a:buFont typeface="Roboto Mono"/>
              <a:buNone/>
            </a:pPr>
            <a:r>
              <a:rPr lang="en-US" sz="3150">
                <a:solidFill>
                  <a:srgbClr val="FFFFFF"/>
                </a:solidFill>
                <a:latin typeface="Roboto Mono"/>
                <a:ea typeface="Roboto Mono"/>
                <a:cs typeface="Roboto Mono"/>
                <a:sym typeface="Roboto Mono"/>
              </a:rPr>
              <a:t>Over-Under</a:t>
            </a:r>
            <a:r>
              <a:rPr b="0" i="0" lang="en-US" sz="3150" u="none" cap="none" strike="noStrike">
                <a:solidFill>
                  <a:srgbClr val="FFFFFF"/>
                </a:solidFill>
                <a:latin typeface="Roboto Mono"/>
                <a:ea typeface="Roboto Mono"/>
                <a:cs typeface="Roboto Mono"/>
                <a:sym typeface="Roboto Mono"/>
              </a:rPr>
              <a:t>: Your Premium White Label Opportunity</a:t>
            </a:r>
            <a:endParaRPr b="0" i="0" sz="3150" u="none" cap="none" strike="noStrike"/>
          </a:p>
        </p:txBody>
      </p:sp>
      <p:sp>
        <p:nvSpPr>
          <p:cNvPr id="127" name="Google Shape;127;p13"/>
          <p:cNvSpPr/>
          <p:nvPr/>
        </p:nvSpPr>
        <p:spPr>
          <a:xfrm>
            <a:off x="640549" y="1341125"/>
            <a:ext cx="4923300" cy="250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Roboto Mono"/>
              <a:buNone/>
            </a:pPr>
            <a:r>
              <a:rPr b="0" i="0" lang="en-US" sz="1550" u="none" cap="none" strike="noStrike">
                <a:solidFill>
                  <a:srgbClr val="FFFFFF"/>
                </a:solidFill>
                <a:latin typeface="Roboto Mono"/>
                <a:ea typeface="Roboto Mono"/>
                <a:cs typeface="Roboto Mono"/>
                <a:sym typeface="Roboto Mono"/>
              </a:rPr>
              <a:t>Product Specifications for Your Brand</a:t>
            </a:r>
            <a:endParaRPr b="0" i="0" sz="1550" u="none" cap="none" strike="noStrike"/>
          </a:p>
        </p:txBody>
      </p:sp>
      <p:sp>
        <p:nvSpPr>
          <p:cNvPr id="128" name="Google Shape;128;p13"/>
          <p:cNvSpPr/>
          <p:nvPr/>
        </p:nvSpPr>
        <p:spPr>
          <a:xfrm>
            <a:off x="640556" y="1771412"/>
            <a:ext cx="6479400" cy="4188000"/>
          </a:xfrm>
          <a:prstGeom prst="roundRect">
            <a:avLst>
              <a:gd fmla="val 574" name="adj"/>
            </a:avLst>
          </a:prstGeom>
          <a:noFill/>
          <a:ln cap="flat" cmpd="sng" w="9525">
            <a:solidFill>
              <a:srgbClr val="FFFFFF">
                <a:alpha val="2392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29" name="Google Shape;129;p13"/>
          <p:cNvSpPr/>
          <p:nvPr/>
        </p:nvSpPr>
        <p:spPr>
          <a:xfrm>
            <a:off x="648176" y="1779032"/>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30" name="Google Shape;130;p13"/>
          <p:cNvSpPr/>
          <p:nvPr/>
        </p:nvSpPr>
        <p:spPr>
          <a:xfrm>
            <a:off x="808434" y="188273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Local Partner</a:t>
            </a:r>
            <a:endParaRPr b="0" i="0" sz="1300" u="none" cap="none" strike="noStrike"/>
          </a:p>
        </p:txBody>
      </p:sp>
      <p:sp>
        <p:nvSpPr>
          <p:cNvPr id="131" name="Google Shape;131;p13"/>
          <p:cNvSpPr/>
          <p:nvPr/>
        </p:nvSpPr>
        <p:spPr>
          <a:xfrm>
            <a:off x="4044196" y="188273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Upland Imports</a:t>
            </a:r>
            <a:endParaRPr b="0" i="0" sz="1300" u="none" cap="none" strike="noStrike"/>
          </a:p>
        </p:txBody>
      </p:sp>
      <p:sp>
        <p:nvSpPr>
          <p:cNvPr id="132" name="Google Shape;132;p13"/>
          <p:cNvSpPr/>
          <p:nvPr/>
        </p:nvSpPr>
        <p:spPr>
          <a:xfrm>
            <a:off x="648176" y="2242661"/>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33" name="Google Shape;133;p13"/>
          <p:cNvSpPr/>
          <p:nvPr/>
        </p:nvSpPr>
        <p:spPr>
          <a:xfrm>
            <a:off x="808434" y="234636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Base Model</a:t>
            </a:r>
            <a:endParaRPr b="0" i="0" sz="1300" u="none" cap="none" strike="noStrike"/>
          </a:p>
        </p:txBody>
      </p:sp>
      <p:sp>
        <p:nvSpPr>
          <p:cNvPr id="134" name="Google Shape;134;p13"/>
          <p:cNvSpPr/>
          <p:nvPr/>
        </p:nvSpPr>
        <p:spPr>
          <a:xfrm>
            <a:off x="4044196" y="234636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PE-601</a:t>
            </a:r>
            <a:endParaRPr b="0" i="0" sz="1300" u="none" cap="none" strike="noStrike"/>
          </a:p>
        </p:txBody>
      </p:sp>
      <p:sp>
        <p:nvSpPr>
          <p:cNvPr id="135" name="Google Shape;135;p13"/>
          <p:cNvSpPr/>
          <p:nvPr/>
        </p:nvSpPr>
        <p:spPr>
          <a:xfrm>
            <a:off x="648176" y="2706291"/>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36" name="Google Shape;136;p13"/>
          <p:cNvSpPr/>
          <p:nvPr/>
        </p:nvSpPr>
        <p:spPr>
          <a:xfrm>
            <a:off x="808434" y="2809994"/>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Action Type</a:t>
            </a:r>
            <a:endParaRPr b="0" i="0" sz="1300" u="none" cap="none" strike="noStrike"/>
          </a:p>
        </p:txBody>
      </p:sp>
      <p:sp>
        <p:nvSpPr>
          <p:cNvPr id="137" name="Google Shape;137;p13"/>
          <p:cNvSpPr/>
          <p:nvPr/>
        </p:nvSpPr>
        <p:spPr>
          <a:xfrm>
            <a:off x="4044196" y="2809994"/>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Over-Under</a:t>
            </a:r>
            <a:endParaRPr b="0" i="0" sz="1300" u="none" cap="none" strike="noStrike"/>
          </a:p>
        </p:txBody>
      </p:sp>
      <p:sp>
        <p:nvSpPr>
          <p:cNvPr id="138" name="Google Shape;138;p13"/>
          <p:cNvSpPr/>
          <p:nvPr/>
        </p:nvSpPr>
        <p:spPr>
          <a:xfrm>
            <a:off x="648176" y="3169920"/>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39" name="Google Shape;139;p13"/>
          <p:cNvSpPr/>
          <p:nvPr/>
        </p:nvSpPr>
        <p:spPr>
          <a:xfrm>
            <a:off x="808434" y="327362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Gauge</a:t>
            </a:r>
            <a:endParaRPr b="0" i="0" sz="1300" u="none" cap="none" strike="noStrike"/>
          </a:p>
        </p:txBody>
      </p:sp>
      <p:sp>
        <p:nvSpPr>
          <p:cNvPr id="140" name="Google Shape;140;p13"/>
          <p:cNvSpPr/>
          <p:nvPr/>
        </p:nvSpPr>
        <p:spPr>
          <a:xfrm>
            <a:off x="4044196" y="327362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12 GA (3" chamber)</a:t>
            </a:r>
            <a:endParaRPr b="0" i="0" sz="1300" u="none" cap="none" strike="noStrike"/>
          </a:p>
        </p:txBody>
      </p:sp>
      <p:sp>
        <p:nvSpPr>
          <p:cNvPr id="141" name="Google Shape;141;p13"/>
          <p:cNvSpPr/>
          <p:nvPr/>
        </p:nvSpPr>
        <p:spPr>
          <a:xfrm>
            <a:off x="648176" y="3633549"/>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42" name="Google Shape;142;p13"/>
          <p:cNvSpPr/>
          <p:nvPr/>
        </p:nvSpPr>
        <p:spPr>
          <a:xfrm>
            <a:off x="808434" y="373725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Barrel Length</a:t>
            </a:r>
            <a:endParaRPr b="0" i="0" sz="1300" u="none" cap="none" strike="noStrike"/>
          </a:p>
        </p:txBody>
      </p:sp>
      <p:sp>
        <p:nvSpPr>
          <p:cNvPr id="143" name="Google Shape;143;p13"/>
          <p:cNvSpPr/>
          <p:nvPr/>
        </p:nvSpPr>
        <p:spPr>
          <a:xfrm>
            <a:off x="4044196" y="373725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27.95 </a:t>
            </a:r>
            <a:r>
              <a:rPr b="0" i="0" lang="en-US" sz="1300" u="none" cap="none" strike="noStrike">
                <a:solidFill>
                  <a:srgbClr val="E5E0DF"/>
                </a:solidFill>
                <a:latin typeface="Roboto"/>
                <a:ea typeface="Roboto"/>
                <a:cs typeface="Roboto"/>
                <a:sym typeface="Roboto"/>
              </a:rPr>
              <a:t> inches</a:t>
            </a:r>
            <a:endParaRPr b="0" i="0" sz="1300" u="none" cap="none" strike="noStrike"/>
          </a:p>
        </p:txBody>
      </p:sp>
      <p:sp>
        <p:nvSpPr>
          <p:cNvPr id="144" name="Google Shape;144;p13"/>
          <p:cNvSpPr/>
          <p:nvPr/>
        </p:nvSpPr>
        <p:spPr>
          <a:xfrm>
            <a:off x="648176" y="4097179"/>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45" name="Google Shape;145;p13"/>
          <p:cNvSpPr/>
          <p:nvPr/>
        </p:nvSpPr>
        <p:spPr>
          <a:xfrm>
            <a:off x="808434" y="420088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Overall Length</a:t>
            </a:r>
            <a:endParaRPr b="0" i="0" sz="1300" u="none" cap="none" strike="noStrike"/>
          </a:p>
        </p:txBody>
      </p:sp>
      <p:sp>
        <p:nvSpPr>
          <p:cNvPr id="146" name="Google Shape;146;p13"/>
          <p:cNvSpPr/>
          <p:nvPr/>
        </p:nvSpPr>
        <p:spPr>
          <a:xfrm>
            <a:off x="4044196" y="420088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45.27 </a:t>
            </a:r>
            <a:r>
              <a:rPr b="0" i="0" lang="en-US" sz="1300" u="none" cap="none" strike="noStrike">
                <a:solidFill>
                  <a:srgbClr val="E5E0DF"/>
                </a:solidFill>
                <a:latin typeface="Roboto"/>
                <a:ea typeface="Roboto"/>
                <a:cs typeface="Roboto"/>
                <a:sym typeface="Roboto"/>
              </a:rPr>
              <a:t>inches</a:t>
            </a:r>
            <a:endParaRPr b="0" i="0" sz="1300" u="none" cap="none" strike="noStrike"/>
          </a:p>
        </p:txBody>
      </p:sp>
      <p:sp>
        <p:nvSpPr>
          <p:cNvPr id="147" name="Google Shape;147;p13"/>
          <p:cNvSpPr/>
          <p:nvPr/>
        </p:nvSpPr>
        <p:spPr>
          <a:xfrm>
            <a:off x="648176" y="4560808"/>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48" name="Google Shape;148;p13"/>
          <p:cNvSpPr/>
          <p:nvPr/>
        </p:nvSpPr>
        <p:spPr>
          <a:xfrm>
            <a:off x="808434" y="466451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Capacity</a:t>
            </a:r>
            <a:endParaRPr b="0" i="0" sz="1300" u="none" cap="none" strike="noStrike"/>
          </a:p>
        </p:txBody>
      </p:sp>
      <p:sp>
        <p:nvSpPr>
          <p:cNvPr id="149" name="Google Shape;149;p13"/>
          <p:cNvSpPr/>
          <p:nvPr/>
        </p:nvSpPr>
        <p:spPr>
          <a:xfrm>
            <a:off x="4044196" y="466451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2 Rounds</a:t>
            </a:r>
            <a:endParaRPr b="0" i="0" sz="1300" u="none" cap="none" strike="noStrike"/>
          </a:p>
        </p:txBody>
      </p:sp>
      <p:sp>
        <p:nvSpPr>
          <p:cNvPr id="150" name="Google Shape;150;p13"/>
          <p:cNvSpPr/>
          <p:nvPr/>
        </p:nvSpPr>
        <p:spPr>
          <a:xfrm>
            <a:off x="648176" y="5024438"/>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51" name="Google Shape;151;p13"/>
          <p:cNvSpPr/>
          <p:nvPr/>
        </p:nvSpPr>
        <p:spPr>
          <a:xfrm>
            <a:off x="648176" y="5488067"/>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52" name="Google Shape;152;p13"/>
          <p:cNvSpPr/>
          <p:nvPr/>
        </p:nvSpPr>
        <p:spPr>
          <a:xfrm>
            <a:off x="808434" y="5591770"/>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Minimum Order</a:t>
            </a:r>
            <a:endParaRPr b="0" i="0" sz="1300" u="none" cap="none" strike="noStrike"/>
          </a:p>
        </p:txBody>
      </p:sp>
      <p:sp>
        <p:nvSpPr>
          <p:cNvPr id="153" name="Google Shape;153;p13"/>
          <p:cNvSpPr/>
          <p:nvPr/>
        </p:nvSpPr>
        <p:spPr>
          <a:xfrm>
            <a:off x="4044196" y="5591770"/>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100 units per customization</a:t>
            </a:r>
            <a:endParaRPr b="0" i="0" sz="1300" u="none" cap="none" strike="noStrike"/>
          </a:p>
        </p:txBody>
      </p:sp>
      <p:pic>
        <p:nvPicPr>
          <p:cNvPr descr="preencoded.png" id="154" name="Google Shape;154;p13"/>
          <p:cNvPicPr preferRelativeResize="0"/>
          <p:nvPr/>
        </p:nvPicPr>
        <p:blipFill rotWithShape="1">
          <a:blip r:embed="rId3">
            <a:alphaModFix/>
          </a:blip>
          <a:srcRect b="0" l="0" r="0" t="0"/>
          <a:stretch/>
        </p:blipFill>
        <p:spPr>
          <a:xfrm>
            <a:off x="7522364" y="1246825"/>
            <a:ext cx="6471076" cy="2568922"/>
          </a:xfrm>
          <a:prstGeom prst="rect">
            <a:avLst/>
          </a:prstGeom>
          <a:noFill/>
          <a:ln>
            <a:noFill/>
          </a:ln>
        </p:spPr>
      </p:pic>
      <p:sp>
        <p:nvSpPr>
          <p:cNvPr id="155" name="Google Shape;155;p13"/>
          <p:cNvSpPr/>
          <p:nvPr/>
        </p:nvSpPr>
        <p:spPr>
          <a:xfrm>
            <a:off x="7522375" y="4121775"/>
            <a:ext cx="6464100" cy="7989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Position your brand in the premium sporting arms market with the PE-601 platform. Our turnkey white label program includes marketing materials, technical support, and flexible branding options. Partners report 30-40% margins on white labeled shotguns with minimal inventory investment and full factory warranty support.</a:t>
            </a:r>
            <a:endParaRPr b="0" i="0" sz="1300" u="none" cap="none" strike="noStrike"/>
          </a:p>
        </p:txBody>
      </p:sp>
      <p:sp>
        <p:nvSpPr>
          <p:cNvPr id="156" name="Google Shape;156;p13"/>
          <p:cNvSpPr/>
          <p:nvPr/>
        </p:nvSpPr>
        <p:spPr>
          <a:xfrm>
            <a:off x="7522375" y="5487950"/>
            <a:ext cx="3394500" cy="26175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The PE-601 offers an exceptional white labeling opportunity for distributors and retailers seeking to establish their own premium shotgun brand. This classic over-under configuration combines timeless aesthetics with reliable performance, allowing your brand to capture the high-margin sporting arms market.</a:t>
            </a:r>
            <a:endParaRPr b="0" i="0" sz="1300" u="none" cap="none" strike="noStrike"/>
          </a:p>
        </p:txBody>
      </p:sp>
      <p:sp>
        <p:nvSpPr>
          <p:cNvPr id="157" name="Google Shape;157;p13"/>
          <p:cNvSpPr/>
          <p:nvPr/>
        </p:nvSpPr>
        <p:spPr>
          <a:xfrm>
            <a:off x="640552" y="6139475"/>
            <a:ext cx="4707900" cy="224700"/>
          </a:xfrm>
          <a:prstGeom prst="rect">
            <a:avLst/>
          </a:prstGeom>
          <a:noFill/>
          <a:ln>
            <a:noFill/>
          </a:ln>
        </p:spPr>
        <p:txBody>
          <a:bodyPr anchorCtr="0" anchor="t" bIns="0" lIns="0" spcFirstLastPara="1" rIns="0" wrap="square" tIns="0">
            <a:noAutofit/>
          </a:bodyPr>
          <a:lstStyle/>
          <a:p>
            <a:pPr indent="0" lvl="0" marL="0" rtl="0" algn="l">
              <a:lnSpc>
                <a:spcPct val="125806"/>
              </a:lnSpc>
              <a:spcBef>
                <a:spcPts val="0"/>
              </a:spcBef>
              <a:spcAft>
                <a:spcPts val="0"/>
              </a:spcAft>
              <a:buClr>
                <a:schemeClr val="lt1"/>
              </a:buClr>
              <a:buSzPts val="1550"/>
              <a:buFont typeface="Roboto Mono"/>
              <a:buNone/>
            </a:pPr>
            <a:r>
              <a:rPr lang="en-US" sz="1550">
                <a:solidFill>
                  <a:schemeClr val="lt1"/>
                </a:solidFill>
                <a:latin typeface="Roboto Mono"/>
                <a:ea typeface="Roboto Mono"/>
                <a:cs typeface="Roboto Mono"/>
                <a:sym typeface="Roboto Mono"/>
              </a:rPr>
              <a:t>Customization Options for Partners</a:t>
            </a:r>
            <a:endParaRPr>
              <a:solidFill>
                <a:srgbClr val="FFFFFF"/>
              </a:solidFill>
              <a:latin typeface="Roboto Mono"/>
              <a:ea typeface="Roboto Mono"/>
              <a:cs typeface="Roboto Mono"/>
              <a:sym typeface="Roboto Mono"/>
            </a:endParaRPr>
          </a:p>
        </p:txBody>
      </p:sp>
      <p:sp>
        <p:nvSpPr>
          <p:cNvPr id="158" name="Google Shape;158;p13"/>
          <p:cNvSpPr/>
          <p:nvPr/>
        </p:nvSpPr>
        <p:spPr>
          <a:xfrm>
            <a:off x="640550" y="6627650"/>
            <a:ext cx="68436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Premium chrome-lined barrels ensure lasting performance and customer satisfaction</a:t>
            </a:r>
            <a:endParaRPr b="0" i="0" sz="1300" u="none" cap="none" strike="noStrike"/>
          </a:p>
        </p:txBody>
      </p:sp>
      <p:sp>
        <p:nvSpPr>
          <p:cNvPr id="159" name="Google Shape;159;p13"/>
          <p:cNvSpPr/>
          <p:nvPr/>
        </p:nvSpPr>
        <p:spPr>
          <a:xfrm>
            <a:off x="640543" y="6908162"/>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Selective ejectors and intuitive barrel selector enhance user experience</a:t>
            </a:r>
            <a:endParaRPr b="0" i="0" sz="1300" u="none" cap="none" strike="noStrike"/>
          </a:p>
        </p:txBody>
      </p:sp>
      <p:sp>
        <p:nvSpPr>
          <p:cNvPr id="160" name="Google Shape;160;p13"/>
          <p:cNvSpPr/>
          <p:nvPr/>
        </p:nvSpPr>
        <p:spPr>
          <a:xfrm>
            <a:off x="640543" y="7188673"/>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Hand-finished Turkish walnut stock with customizable branding options</a:t>
            </a:r>
            <a:endParaRPr b="0" i="0" sz="1300" u="none" cap="none" strike="noStrike"/>
          </a:p>
        </p:txBody>
      </p:sp>
      <p:sp>
        <p:nvSpPr>
          <p:cNvPr id="161" name="Google Shape;161;p13"/>
          <p:cNvSpPr/>
          <p:nvPr/>
        </p:nvSpPr>
        <p:spPr>
          <a:xfrm>
            <a:off x="640543" y="7469184"/>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Complete with 5 interchangeable chokes for versatility in marketing</a:t>
            </a:r>
            <a:endParaRPr b="0" i="0" sz="1300" u="none" cap="none" strike="noStrike"/>
          </a:p>
        </p:txBody>
      </p:sp>
      <p:sp>
        <p:nvSpPr>
          <p:cNvPr id="162" name="Google Shape;162;p13"/>
          <p:cNvSpPr/>
          <p:nvPr/>
        </p:nvSpPr>
        <p:spPr>
          <a:xfrm>
            <a:off x="640543" y="7749696"/>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Perfect balance and weight distribution for superior handling</a:t>
            </a:r>
            <a:endParaRPr b="0" i="0" sz="1300" u="none" cap="none" strike="noStrike"/>
          </a:p>
        </p:txBody>
      </p:sp>
      <p:sp>
        <p:nvSpPr>
          <p:cNvPr id="163" name="Google Shape;163;p13"/>
          <p:cNvSpPr/>
          <p:nvPr/>
        </p:nvSpPr>
        <p:spPr>
          <a:xfrm>
            <a:off x="770921" y="51409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Warranty Support</a:t>
            </a:r>
            <a:endParaRPr b="0" i="0" sz="1300" u="none" cap="none" strike="noStrike"/>
          </a:p>
        </p:txBody>
      </p:sp>
      <p:sp>
        <p:nvSpPr>
          <p:cNvPr id="164" name="Google Shape;164;p13"/>
          <p:cNvSpPr/>
          <p:nvPr/>
        </p:nvSpPr>
        <p:spPr>
          <a:xfrm>
            <a:off x="4006712" y="51409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Factory-backed</a:t>
            </a:r>
            <a:endParaRPr b="0" i="0" sz="1300" u="none" cap="none" strike="noStrike"/>
          </a:p>
        </p:txBody>
      </p:sp>
      <p:pic>
        <p:nvPicPr>
          <p:cNvPr id="165" name="Google Shape;165;p13"/>
          <p:cNvPicPr preferRelativeResize="0"/>
          <p:nvPr/>
        </p:nvPicPr>
        <p:blipFill>
          <a:blip r:embed="rId4">
            <a:alphaModFix/>
          </a:blip>
          <a:stretch>
            <a:fillRect/>
          </a:stretch>
        </p:blipFill>
        <p:spPr>
          <a:xfrm>
            <a:off x="11101201" y="5552038"/>
            <a:ext cx="3095157" cy="2381624"/>
          </a:xfrm>
          <a:prstGeom prst="rect">
            <a:avLst/>
          </a:prstGeom>
          <a:noFill/>
          <a:ln>
            <a:noFill/>
          </a:ln>
        </p:spPr>
      </p:pic>
      <p:sp>
        <p:nvSpPr>
          <p:cNvPr id="166" name="Google Shape;166;p13"/>
          <p:cNvSpPr txBox="1"/>
          <p:nvPr/>
        </p:nvSpPr>
        <p:spPr>
          <a:xfrm>
            <a:off x="7522375" y="3529825"/>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
        <p:nvSpPr>
          <p:cNvPr id="167" name="Google Shape;167;p13"/>
          <p:cNvSpPr txBox="1"/>
          <p:nvPr/>
        </p:nvSpPr>
        <p:spPr>
          <a:xfrm>
            <a:off x="11101200" y="7593150"/>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4"/>
          <p:cNvSpPr/>
          <p:nvPr/>
        </p:nvSpPr>
        <p:spPr>
          <a:xfrm>
            <a:off x="640548" y="440400"/>
            <a:ext cx="13188900" cy="500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FFFF"/>
              </a:buClr>
              <a:buSzPts val="3150"/>
              <a:buFont typeface="Roboto Mono"/>
              <a:buNone/>
            </a:pPr>
            <a:r>
              <a:rPr lang="en-US" sz="3150">
                <a:solidFill>
                  <a:srgbClr val="FFFFFF"/>
                </a:solidFill>
                <a:latin typeface="Roboto Mono"/>
                <a:ea typeface="Roboto Mono"/>
                <a:cs typeface="Roboto Mono"/>
                <a:sym typeface="Roboto Mono"/>
              </a:rPr>
              <a:t>Semi-automatic</a:t>
            </a:r>
            <a:r>
              <a:rPr b="0" i="0" lang="en-US" sz="3150" u="none" cap="none" strike="noStrike">
                <a:solidFill>
                  <a:srgbClr val="FFFFFF"/>
                </a:solidFill>
                <a:latin typeface="Roboto Mono"/>
                <a:ea typeface="Roboto Mono"/>
                <a:cs typeface="Roboto Mono"/>
                <a:sym typeface="Roboto Mono"/>
              </a:rPr>
              <a:t>: Your Premium White Label Opportunity</a:t>
            </a:r>
            <a:endParaRPr b="0" i="0" sz="3150" u="none" cap="none" strike="noStrike"/>
          </a:p>
        </p:txBody>
      </p:sp>
      <p:sp>
        <p:nvSpPr>
          <p:cNvPr id="174" name="Google Shape;174;p14"/>
          <p:cNvSpPr/>
          <p:nvPr/>
        </p:nvSpPr>
        <p:spPr>
          <a:xfrm>
            <a:off x="640549" y="1341125"/>
            <a:ext cx="4923300" cy="250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Roboto Mono"/>
              <a:buNone/>
            </a:pPr>
            <a:r>
              <a:rPr b="0" i="0" lang="en-US" sz="1550" u="none" cap="none" strike="noStrike">
                <a:solidFill>
                  <a:srgbClr val="FFFFFF"/>
                </a:solidFill>
                <a:latin typeface="Roboto Mono"/>
                <a:ea typeface="Roboto Mono"/>
                <a:cs typeface="Roboto Mono"/>
                <a:sym typeface="Roboto Mono"/>
              </a:rPr>
              <a:t>Product Specifications for Your Brand</a:t>
            </a:r>
            <a:endParaRPr b="0" i="0" sz="1550" u="none" cap="none" strike="noStrike"/>
          </a:p>
        </p:txBody>
      </p:sp>
      <p:sp>
        <p:nvSpPr>
          <p:cNvPr id="175" name="Google Shape;175;p14"/>
          <p:cNvSpPr/>
          <p:nvPr/>
        </p:nvSpPr>
        <p:spPr>
          <a:xfrm>
            <a:off x="640556" y="1771412"/>
            <a:ext cx="6479400" cy="4188000"/>
          </a:xfrm>
          <a:prstGeom prst="roundRect">
            <a:avLst>
              <a:gd fmla="val 574" name="adj"/>
            </a:avLst>
          </a:prstGeom>
          <a:noFill/>
          <a:ln cap="flat" cmpd="sng" w="9525">
            <a:solidFill>
              <a:srgbClr val="FFFFFF">
                <a:alpha val="2392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76" name="Google Shape;176;p14"/>
          <p:cNvSpPr/>
          <p:nvPr/>
        </p:nvSpPr>
        <p:spPr>
          <a:xfrm>
            <a:off x="648176" y="1779032"/>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77" name="Google Shape;177;p14"/>
          <p:cNvSpPr/>
          <p:nvPr/>
        </p:nvSpPr>
        <p:spPr>
          <a:xfrm>
            <a:off x="808434" y="188273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Local Partner</a:t>
            </a:r>
            <a:endParaRPr b="0" i="0" sz="1300" u="none" cap="none" strike="noStrike"/>
          </a:p>
        </p:txBody>
      </p:sp>
      <p:sp>
        <p:nvSpPr>
          <p:cNvPr id="178" name="Google Shape;178;p14"/>
          <p:cNvSpPr/>
          <p:nvPr/>
        </p:nvSpPr>
        <p:spPr>
          <a:xfrm>
            <a:off x="4044196" y="188273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Upland Imports</a:t>
            </a:r>
            <a:endParaRPr b="0" i="0" sz="1300" u="none" cap="none" strike="noStrike"/>
          </a:p>
        </p:txBody>
      </p:sp>
      <p:sp>
        <p:nvSpPr>
          <p:cNvPr id="179" name="Google Shape;179;p14"/>
          <p:cNvSpPr/>
          <p:nvPr/>
        </p:nvSpPr>
        <p:spPr>
          <a:xfrm>
            <a:off x="648176" y="2242661"/>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80" name="Google Shape;180;p14"/>
          <p:cNvSpPr/>
          <p:nvPr/>
        </p:nvSpPr>
        <p:spPr>
          <a:xfrm>
            <a:off x="808434" y="234636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Base Model</a:t>
            </a:r>
            <a:endParaRPr b="0" i="0" sz="1300" u="none" cap="none" strike="noStrike"/>
          </a:p>
        </p:txBody>
      </p:sp>
      <p:sp>
        <p:nvSpPr>
          <p:cNvPr id="181" name="Google Shape;181;p14"/>
          <p:cNvSpPr/>
          <p:nvPr/>
        </p:nvSpPr>
        <p:spPr>
          <a:xfrm>
            <a:off x="4044196" y="234636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PE-501</a:t>
            </a:r>
            <a:endParaRPr b="0" i="0" sz="1300" u="none" cap="none" strike="noStrike"/>
          </a:p>
        </p:txBody>
      </p:sp>
      <p:sp>
        <p:nvSpPr>
          <p:cNvPr id="182" name="Google Shape;182;p14"/>
          <p:cNvSpPr/>
          <p:nvPr/>
        </p:nvSpPr>
        <p:spPr>
          <a:xfrm>
            <a:off x="648176" y="2706291"/>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83" name="Google Shape;183;p14"/>
          <p:cNvSpPr/>
          <p:nvPr/>
        </p:nvSpPr>
        <p:spPr>
          <a:xfrm>
            <a:off x="808434" y="2809994"/>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Action Type</a:t>
            </a:r>
            <a:endParaRPr b="0" i="0" sz="1300" u="none" cap="none" strike="noStrike"/>
          </a:p>
        </p:txBody>
      </p:sp>
      <p:sp>
        <p:nvSpPr>
          <p:cNvPr id="184" name="Google Shape;184;p14"/>
          <p:cNvSpPr/>
          <p:nvPr/>
        </p:nvSpPr>
        <p:spPr>
          <a:xfrm>
            <a:off x="4044196" y="2809994"/>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Semi-automatic</a:t>
            </a:r>
            <a:endParaRPr b="0" i="0" sz="1300" u="none" cap="none" strike="noStrike"/>
          </a:p>
        </p:txBody>
      </p:sp>
      <p:sp>
        <p:nvSpPr>
          <p:cNvPr id="185" name="Google Shape;185;p14"/>
          <p:cNvSpPr/>
          <p:nvPr/>
        </p:nvSpPr>
        <p:spPr>
          <a:xfrm>
            <a:off x="648176" y="3169920"/>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86" name="Google Shape;186;p14"/>
          <p:cNvSpPr/>
          <p:nvPr/>
        </p:nvSpPr>
        <p:spPr>
          <a:xfrm>
            <a:off x="808434" y="327362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Gauge</a:t>
            </a:r>
            <a:endParaRPr b="0" i="0" sz="1300" u="none" cap="none" strike="noStrike"/>
          </a:p>
        </p:txBody>
      </p:sp>
      <p:sp>
        <p:nvSpPr>
          <p:cNvPr id="187" name="Google Shape;187;p14"/>
          <p:cNvSpPr/>
          <p:nvPr/>
        </p:nvSpPr>
        <p:spPr>
          <a:xfrm>
            <a:off x="4044196" y="327362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12 GA (3" chamber)</a:t>
            </a:r>
            <a:endParaRPr b="0" i="0" sz="1300" u="none" cap="none" strike="noStrike"/>
          </a:p>
        </p:txBody>
      </p:sp>
      <p:sp>
        <p:nvSpPr>
          <p:cNvPr id="188" name="Google Shape;188;p14"/>
          <p:cNvSpPr/>
          <p:nvPr/>
        </p:nvSpPr>
        <p:spPr>
          <a:xfrm>
            <a:off x="648176" y="3633549"/>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89" name="Google Shape;189;p14"/>
          <p:cNvSpPr/>
          <p:nvPr/>
        </p:nvSpPr>
        <p:spPr>
          <a:xfrm>
            <a:off x="808434" y="373725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Barrel Length</a:t>
            </a:r>
            <a:endParaRPr b="0" i="0" sz="1300" u="none" cap="none" strike="noStrike"/>
          </a:p>
        </p:txBody>
      </p:sp>
      <p:sp>
        <p:nvSpPr>
          <p:cNvPr id="190" name="Google Shape;190;p14"/>
          <p:cNvSpPr/>
          <p:nvPr/>
        </p:nvSpPr>
        <p:spPr>
          <a:xfrm>
            <a:off x="4044196" y="373725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18.50</a:t>
            </a:r>
            <a:r>
              <a:rPr lang="en-US" sz="1300">
                <a:solidFill>
                  <a:srgbClr val="E5E0DF"/>
                </a:solidFill>
                <a:latin typeface="Roboto"/>
                <a:ea typeface="Roboto"/>
                <a:cs typeface="Roboto"/>
                <a:sym typeface="Roboto"/>
              </a:rPr>
              <a:t> </a:t>
            </a:r>
            <a:r>
              <a:rPr b="0" i="0" lang="en-US" sz="1300" u="none" cap="none" strike="noStrike">
                <a:solidFill>
                  <a:srgbClr val="E5E0DF"/>
                </a:solidFill>
                <a:latin typeface="Roboto"/>
                <a:ea typeface="Roboto"/>
                <a:cs typeface="Roboto"/>
                <a:sym typeface="Roboto"/>
              </a:rPr>
              <a:t> inches</a:t>
            </a:r>
            <a:endParaRPr b="0" i="0" sz="1300" u="none" cap="none" strike="noStrike"/>
          </a:p>
        </p:txBody>
      </p:sp>
      <p:sp>
        <p:nvSpPr>
          <p:cNvPr id="191" name="Google Shape;191;p14"/>
          <p:cNvSpPr/>
          <p:nvPr/>
        </p:nvSpPr>
        <p:spPr>
          <a:xfrm>
            <a:off x="648176" y="4097179"/>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92" name="Google Shape;192;p14"/>
          <p:cNvSpPr/>
          <p:nvPr/>
        </p:nvSpPr>
        <p:spPr>
          <a:xfrm>
            <a:off x="808434" y="420088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Overall Length</a:t>
            </a:r>
            <a:endParaRPr b="0" i="0" sz="1300" u="none" cap="none" strike="noStrike"/>
          </a:p>
        </p:txBody>
      </p:sp>
      <p:sp>
        <p:nvSpPr>
          <p:cNvPr id="193" name="Google Shape;193;p14"/>
          <p:cNvSpPr/>
          <p:nvPr/>
        </p:nvSpPr>
        <p:spPr>
          <a:xfrm>
            <a:off x="4044196" y="420088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38.18 </a:t>
            </a:r>
            <a:r>
              <a:rPr lang="en-US" sz="1300">
                <a:solidFill>
                  <a:srgbClr val="E5E0DF"/>
                </a:solidFill>
                <a:latin typeface="Roboto"/>
                <a:ea typeface="Roboto"/>
                <a:cs typeface="Roboto"/>
                <a:sym typeface="Roboto"/>
              </a:rPr>
              <a:t> </a:t>
            </a:r>
            <a:r>
              <a:rPr b="0" i="0" lang="en-US" sz="1300" u="none" cap="none" strike="noStrike">
                <a:solidFill>
                  <a:srgbClr val="E5E0DF"/>
                </a:solidFill>
                <a:latin typeface="Roboto"/>
                <a:ea typeface="Roboto"/>
                <a:cs typeface="Roboto"/>
                <a:sym typeface="Roboto"/>
              </a:rPr>
              <a:t>inches</a:t>
            </a:r>
            <a:endParaRPr b="0" i="0" sz="1300" u="none" cap="none" strike="noStrike"/>
          </a:p>
        </p:txBody>
      </p:sp>
      <p:sp>
        <p:nvSpPr>
          <p:cNvPr id="194" name="Google Shape;194;p14"/>
          <p:cNvSpPr/>
          <p:nvPr/>
        </p:nvSpPr>
        <p:spPr>
          <a:xfrm>
            <a:off x="648176" y="4560808"/>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95" name="Google Shape;195;p14"/>
          <p:cNvSpPr/>
          <p:nvPr/>
        </p:nvSpPr>
        <p:spPr>
          <a:xfrm>
            <a:off x="808434" y="466451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Capacity</a:t>
            </a:r>
            <a:endParaRPr b="0" i="0" sz="1300" u="none" cap="none" strike="noStrike"/>
          </a:p>
        </p:txBody>
      </p:sp>
      <p:sp>
        <p:nvSpPr>
          <p:cNvPr id="196" name="Google Shape;196;p14"/>
          <p:cNvSpPr/>
          <p:nvPr/>
        </p:nvSpPr>
        <p:spPr>
          <a:xfrm>
            <a:off x="648176" y="5024438"/>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97" name="Google Shape;197;p14"/>
          <p:cNvSpPr/>
          <p:nvPr/>
        </p:nvSpPr>
        <p:spPr>
          <a:xfrm>
            <a:off x="648176" y="5488067"/>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98" name="Google Shape;198;p14"/>
          <p:cNvSpPr/>
          <p:nvPr/>
        </p:nvSpPr>
        <p:spPr>
          <a:xfrm>
            <a:off x="808434" y="5591770"/>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Minimum Order</a:t>
            </a:r>
            <a:endParaRPr b="0" i="0" sz="1300" u="none" cap="none" strike="noStrike"/>
          </a:p>
        </p:txBody>
      </p:sp>
      <p:sp>
        <p:nvSpPr>
          <p:cNvPr id="199" name="Google Shape;199;p14"/>
          <p:cNvSpPr/>
          <p:nvPr/>
        </p:nvSpPr>
        <p:spPr>
          <a:xfrm>
            <a:off x="4006696" y="562733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100 units per customization</a:t>
            </a:r>
            <a:endParaRPr b="0" i="0" sz="1300" u="none" cap="none" strike="noStrike"/>
          </a:p>
        </p:txBody>
      </p:sp>
      <p:sp>
        <p:nvSpPr>
          <p:cNvPr id="200" name="Google Shape;200;p14"/>
          <p:cNvSpPr/>
          <p:nvPr/>
        </p:nvSpPr>
        <p:spPr>
          <a:xfrm>
            <a:off x="640552" y="6139475"/>
            <a:ext cx="4707900" cy="224700"/>
          </a:xfrm>
          <a:prstGeom prst="rect">
            <a:avLst/>
          </a:prstGeom>
          <a:noFill/>
          <a:ln>
            <a:noFill/>
          </a:ln>
        </p:spPr>
        <p:txBody>
          <a:bodyPr anchorCtr="0" anchor="t" bIns="0" lIns="0" spcFirstLastPara="1" rIns="0" wrap="square" tIns="0">
            <a:noAutofit/>
          </a:bodyPr>
          <a:lstStyle/>
          <a:p>
            <a:pPr indent="0" lvl="0" marL="0" rtl="0" algn="l">
              <a:lnSpc>
                <a:spcPct val="125806"/>
              </a:lnSpc>
              <a:spcBef>
                <a:spcPts val="0"/>
              </a:spcBef>
              <a:spcAft>
                <a:spcPts val="0"/>
              </a:spcAft>
              <a:buClr>
                <a:schemeClr val="lt1"/>
              </a:buClr>
              <a:buSzPts val="1550"/>
              <a:buFont typeface="Roboto Mono"/>
              <a:buNone/>
            </a:pPr>
            <a:r>
              <a:rPr lang="en-US" sz="1550">
                <a:solidFill>
                  <a:schemeClr val="lt1"/>
                </a:solidFill>
                <a:latin typeface="Roboto Mono"/>
                <a:ea typeface="Roboto Mono"/>
                <a:cs typeface="Roboto Mono"/>
                <a:sym typeface="Roboto Mono"/>
              </a:rPr>
              <a:t>Customization Options for Partners</a:t>
            </a:r>
            <a:endParaRPr>
              <a:solidFill>
                <a:srgbClr val="FFFFFF"/>
              </a:solidFill>
              <a:latin typeface="Roboto Mono"/>
              <a:ea typeface="Roboto Mono"/>
              <a:cs typeface="Roboto Mono"/>
              <a:sym typeface="Roboto Mono"/>
            </a:endParaRPr>
          </a:p>
        </p:txBody>
      </p:sp>
      <p:sp>
        <p:nvSpPr>
          <p:cNvPr id="201" name="Google Shape;201;p14"/>
          <p:cNvSpPr/>
          <p:nvPr/>
        </p:nvSpPr>
        <p:spPr>
          <a:xfrm>
            <a:off x="640550" y="6627650"/>
            <a:ext cx="68436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Premium chrome-lined barrels ensure lasting performance and customer satisfaction</a:t>
            </a:r>
            <a:endParaRPr b="0" i="0" sz="1300" u="none" cap="none" strike="noStrike"/>
          </a:p>
        </p:txBody>
      </p:sp>
      <p:sp>
        <p:nvSpPr>
          <p:cNvPr id="202" name="Google Shape;202;p14"/>
          <p:cNvSpPr/>
          <p:nvPr/>
        </p:nvSpPr>
        <p:spPr>
          <a:xfrm>
            <a:off x="640543" y="6908162"/>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Selective ejectors and intuitive barrel selector enhance user experience</a:t>
            </a:r>
            <a:endParaRPr b="0" i="0" sz="1300" u="none" cap="none" strike="noStrike"/>
          </a:p>
        </p:txBody>
      </p:sp>
      <p:sp>
        <p:nvSpPr>
          <p:cNvPr id="203" name="Google Shape;203;p14"/>
          <p:cNvSpPr/>
          <p:nvPr/>
        </p:nvSpPr>
        <p:spPr>
          <a:xfrm>
            <a:off x="640543" y="7188673"/>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Hand-finished Turkish walnut stock with customizable branding options</a:t>
            </a:r>
            <a:endParaRPr b="0" i="0" sz="1300" u="none" cap="none" strike="noStrike"/>
          </a:p>
        </p:txBody>
      </p:sp>
      <p:sp>
        <p:nvSpPr>
          <p:cNvPr id="204" name="Google Shape;204;p14"/>
          <p:cNvSpPr/>
          <p:nvPr/>
        </p:nvSpPr>
        <p:spPr>
          <a:xfrm>
            <a:off x="640543" y="7469184"/>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Complete with 5 interchangeable chokes for versatility in marketing</a:t>
            </a:r>
            <a:endParaRPr b="0" i="0" sz="1300" u="none" cap="none" strike="noStrike"/>
          </a:p>
        </p:txBody>
      </p:sp>
      <p:sp>
        <p:nvSpPr>
          <p:cNvPr id="205" name="Google Shape;205;p14"/>
          <p:cNvSpPr/>
          <p:nvPr/>
        </p:nvSpPr>
        <p:spPr>
          <a:xfrm>
            <a:off x="640543" y="7749696"/>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Perfect balance and weight distribution for superior handling</a:t>
            </a:r>
            <a:endParaRPr b="0" i="0" sz="1300" u="none" cap="none" strike="noStrike"/>
          </a:p>
        </p:txBody>
      </p:sp>
      <p:sp>
        <p:nvSpPr>
          <p:cNvPr id="206" name="Google Shape;206;p14"/>
          <p:cNvSpPr/>
          <p:nvPr/>
        </p:nvSpPr>
        <p:spPr>
          <a:xfrm>
            <a:off x="770921" y="51409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Warranty Support</a:t>
            </a:r>
            <a:endParaRPr b="0" i="0" sz="1300" u="none" cap="none" strike="noStrike"/>
          </a:p>
        </p:txBody>
      </p:sp>
      <p:sp>
        <p:nvSpPr>
          <p:cNvPr id="207" name="Google Shape;207;p14"/>
          <p:cNvSpPr/>
          <p:nvPr/>
        </p:nvSpPr>
        <p:spPr>
          <a:xfrm>
            <a:off x="4006712" y="51409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Factory-backed</a:t>
            </a:r>
            <a:endParaRPr b="0" i="0" sz="1300" u="none" cap="none" strike="noStrike"/>
          </a:p>
        </p:txBody>
      </p:sp>
      <p:pic>
        <p:nvPicPr>
          <p:cNvPr descr="preencoded.png" id="208" name="Google Shape;208;p14"/>
          <p:cNvPicPr preferRelativeResize="0"/>
          <p:nvPr/>
        </p:nvPicPr>
        <p:blipFill rotWithShape="1">
          <a:blip r:embed="rId3">
            <a:alphaModFix/>
          </a:blip>
          <a:srcRect b="5421" l="2233" r="1082" t="3759"/>
          <a:stretch/>
        </p:blipFill>
        <p:spPr>
          <a:xfrm>
            <a:off x="7484150" y="1420325"/>
            <a:ext cx="6843600" cy="1911549"/>
          </a:xfrm>
          <a:prstGeom prst="rect">
            <a:avLst/>
          </a:prstGeom>
          <a:noFill/>
          <a:ln>
            <a:noFill/>
          </a:ln>
        </p:spPr>
      </p:pic>
      <p:pic>
        <p:nvPicPr>
          <p:cNvPr id="209" name="Google Shape;209;p14"/>
          <p:cNvPicPr preferRelativeResize="0"/>
          <p:nvPr/>
        </p:nvPicPr>
        <p:blipFill>
          <a:blip r:embed="rId4">
            <a:alphaModFix/>
          </a:blip>
          <a:stretch>
            <a:fillRect/>
          </a:stretch>
        </p:blipFill>
        <p:spPr>
          <a:xfrm>
            <a:off x="7326175" y="3611686"/>
            <a:ext cx="7078689" cy="1815776"/>
          </a:xfrm>
          <a:prstGeom prst="rect">
            <a:avLst/>
          </a:prstGeom>
          <a:noFill/>
          <a:ln>
            <a:noFill/>
          </a:ln>
        </p:spPr>
      </p:pic>
      <p:sp>
        <p:nvSpPr>
          <p:cNvPr id="210" name="Google Shape;210;p14"/>
          <p:cNvSpPr/>
          <p:nvPr/>
        </p:nvSpPr>
        <p:spPr>
          <a:xfrm>
            <a:off x="4044196" y="466451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5+1 rounds (</a:t>
            </a:r>
            <a:r>
              <a:rPr lang="en-US" sz="1300">
                <a:solidFill>
                  <a:srgbClr val="E5E0DF"/>
                </a:solidFill>
                <a:latin typeface="Roboto"/>
                <a:ea typeface="Roboto"/>
                <a:cs typeface="Roboto"/>
                <a:sym typeface="Roboto"/>
              </a:rPr>
              <a:t>magazine fed</a:t>
            </a:r>
            <a:r>
              <a:rPr b="0" i="0" lang="en-US" sz="1300" u="none" cap="none" strike="noStrike">
                <a:solidFill>
                  <a:srgbClr val="E5E0DF"/>
                </a:solidFill>
                <a:latin typeface="Roboto"/>
                <a:ea typeface="Roboto"/>
                <a:cs typeface="Roboto"/>
                <a:sym typeface="Roboto"/>
              </a:rPr>
              <a:t>)</a:t>
            </a:r>
            <a:endParaRPr b="0" i="0" sz="1300" u="none" cap="none" strike="noStrike"/>
          </a:p>
        </p:txBody>
      </p:sp>
      <p:pic>
        <p:nvPicPr>
          <p:cNvPr id="211" name="Google Shape;211;p14" title="WhatsApp Image 2025-06-16 at 06.55.49 (2).jpeg"/>
          <p:cNvPicPr preferRelativeResize="0"/>
          <p:nvPr/>
        </p:nvPicPr>
        <p:blipFill rotWithShape="1">
          <a:blip r:embed="rId5">
            <a:alphaModFix/>
          </a:blip>
          <a:srcRect b="0" l="16344" r="43515" t="0"/>
          <a:stretch/>
        </p:blipFill>
        <p:spPr>
          <a:xfrm rot="-5400000">
            <a:off x="9781401" y="3172100"/>
            <a:ext cx="2115049" cy="7025500"/>
          </a:xfrm>
          <a:prstGeom prst="rect">
            <a:avLst/>
          </a:prstGeom>
          <a:noFill/>
          <a:ln>
            <a:noFill/>
          </a:ln>
        </p:spPr>
      </p:pic>
      <p:sp>
        <p:nvSpPr>
          <p:cNvPr id="212" name="Google Shape;212;p14"/>
          <p:cNvSpPr txBox="1"/>
          <p:nvPr/>
        </p:nvSpPr>
        <p:spPr>
          <a:xfrm>
            <a:off x="7484150" y="2991375"/>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
        <p:nvSpPr>
          <p:cNvPr id="213" name="Google Shape;213;p14"/>
          <p:cNvSpPr txBox="1"/>
          <p:nvPr/>
        </p:nvSpPr>
        <p:spPr>
          <a:xfrm>
            <a:off x="7326175" y="5085950"/>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
        <p:nvSpPr>
          <p:cNvPr id="214" name="Google Shape;214;p14"/>
          <p:cNvSpPr txBox="1"/>
          <p:nvPr/>
        </p:nvSpPr>
        <p:spPr>
          <a:xfrm>
            <a:off x="7326175" y="7359075"/>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p:nvPr/>
        </p:nvSpPr>
        <p:spPr>
          <a:xfrm>
            <a:off x="640548" y="440400"/>
            <a:ext cx="13188900" cy="500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FFFF"/>
              </a:buClr>
              <a:buSzPts val="3150"/>
              <a:buFont typeface="Roboto Mono"/>
              <a:buNone/>
            </a:pPr>
            <a:r>
              <a:rPr lang="en-US" sz="3150">
                <a:solidFill>
                  <a:srgbClr val="FFFFFF"/>
                </a:solidFill>
                <a:latin typeface="Roboto Mono"/>
                <a:ea typeface="Roboto Mono"/>
                <a:cs typeface="Roboto Mono"/>
                <a:sym typeface="Roboto Mono"/>
              </a:rPr>
              <a:t>Pump-Action</a:t>
            </a:r>
            <a:r>
              <a:rPr b="0" i="0" lang="en-US" sz="3150" u="none" cap="none" strike="noStrike">
                <a:solidFill>
                  <a:srgbClr val="FFFFFF"/>
                </a:solidFill>
                <a:latin typeface="Roboto Mono"/>
                <a:ea typeface="Roboto Mono"/>
                <a:cs typeface="Roboto Mono"/>
                <a:sym typeface="Roboto Mono"/>
              </a:rPr>
              <a:t>: Your Premium White Label Opportunity</a:t>
            </a:r>
            <a:endParaRPr b="0" i="0" sz="3150" u="none" cap="none" strike="noStrike"/>
          </a:p>
        </p:txBody>
      </p:sp>
      <p:sp>
        <p:nvSpPr>
          <p:cNvPr id="221" name="Google Shape;221;p15"/>
          <p:cNvSpPr/>
          <p:nvPr/>
        </p:nvSpPr>
        <p:spPr>
          <a:xfrm>
            <a:off x="640549" y="1341125"/>
            <a:ext cx="4923300" cy="250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Roboto Mono"/>
              <a:buNone/>
            </a:pPr>
            <a:r>
              <a:rPr b="0" i="0" lang="en-US" sz="1550" u="none" cap="none" strike="noStrike">
                <a:solidFill>
                  <a:srgbClr val="FFFFFF"/>
                </a:solidFill>
                <a:latin typeface="Roboto Mono"/>
                <a:ea typeface="Roboto Mono"/>
                <a:cs typeface="Roboto Mono"/>
                <a:sym typeface="Roboto Mono"/>
              </a:rPr>
              <a:t>Product Specifications for Your Brand</a:t>
            </a:r>
            <a:endParaRPr b="0" i="0" sz="1550" u="none" cap="none" strike="noStrike"/>
          </a:p>
        </p:txBody>
      </p:sp>
      <p:sp>
        <p:nvSpPr>
          <p:cNvPr id="222" name="Google Shape;222;p15"/>
          <p:cNvSpPr/>
          <p:nvPr/>
        </p:nvSpPr>
        <p:spPr>
          <a:xfrm>
            <a:off x="640556" y="1771412"/>
            <a:ext cx="6479400" cy="4188000"/>
          </a:xfrm>
          <a:prstGeom prst="roundRect">
            <a:avLst>
              <a:gd fmla="val 574" name="adj"/>
            </a:avLst>
          </a:prstGeom>
          <a:noFill/>
          <a:ln cap="flat" cmpd="sng" w="9525">
            <a:solidFill>
              <a:srgbClr val="FFFFFF">
                <a:alpha val="2392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23" name="Google Shape;223;p15"/>
          <p:cNvSpPr/>
          <p:nvPr/>
        </p:nvSpPr>
        <p:spPr>
          <a:xfrm>
            <a:off x="648176" y="1779032"/>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24" name="Google Shape;224;p15"/>
          <p:cNvSpPr/>
          <p:nvPr/>
        </p:nvSpPr>
        <p:spPr>
          <a:xfrm>
            <a:off x="808434" y="188273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Local Partner</a:t>
            </a:r>
            <a:endParaRPr b="0" i="0" sz="1300" u="none" cap="none" strike="noStrike"/>
          </a:p>
        </p:txBody>
      </p:sp>
      <p:sp>
        <p:nvSpPr>
          <p:cNvPr id="225" name="Google Shape;225;p15"/>
          <p:cNvSpPr/>
          <p:nvPr/>
        </p:nvSpPr>
        <p:spPr>
          <a:xfrm>
            <a:off x="4044196" y="188273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Upland Imports</a:t>
            </a:r>
            <a:endParaRPr b="0" i="0" sz="1300" u="none" cap="none" strike="noStrike"/>
          </a:p>
        </p:txBody>
      </p:sp>
      <p:sp>
        <p:nvSpPr>
          <p:cNvPr id="226" name="Google Shape;226;p15"/>
          <p:cNvSpPr/>
          <p:nvPr/>
        </p:nvSpPr>
        <p:spPr>
          <a:xfrm>
            <a:off x="648176" y="2242661"/>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27" name="Google Shape;227;p15"/>
          <p:cNvSpPr/>
          <p:nvPr/>
        </p:nvSpPr>
        <p:spPr>
          <a:xfrm>
            <a:off x="808434" y="234636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Base Model</a:t>
            </a:r>
            <a:endParaRPr b="0" i="0" sz="1300" u="none" cap="none" strike="noStrike"/>
          </a:p>
        </p:txBody>
      </p:sp>
      <p:sp>
        <p:nvSpPr>
          <p:cNvPr id="228" name="Google Shape;228;p15"/>
          <p:cNvSpPr/>
          <p:nvPr/>
        </p:nvSpPr>
        <p:spPr>
          <a:xfrm>
            <a:off x="4044196" y="234636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PE-401</a:t>
            </a:r>
            <a:endParaRPr b="0" i="0" sz="1300" u="none" cap="none" strike="noStrike"/>
          </a:p>
        </p:txBody>
      </p:sp>
      <p:sp>
        <p:nvSpPr>
          <p:cNvPr id="229" name="Google Shape;229;p15"/>
          <p:cNvSpPr/>
          <p:nvPr/>
        </p:nvSpPr>
        <p:spPr>
          <a:xfrm>
            <a:off x="648176" y="2706291"/>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30" name="Google Shape;230;p15"/>
          <p:cNvSpPr/>
          <p:nvPr/>
        </p:nvSpPr>
        <p:spPr>
          <a:xfrm>
            <a:off x="808434" y="2809994"/>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Action Type</a:t>
            </a:r>
            <a:endParaRPr b="0" i="0" sz="1300" u="none" cap="none" strike="noStrike"/>
          </a:p>
        </p:txBody>
      </p:sp>
      <p:sp>
        <p:nvSpPr>
          <p:cNvPr id="231" name="Google Shape;231;p15"/>
          <p:cNvSpPr/>
          <p:nvPr/>
        </p:nvSpPr>
        <p:spPr>
          <a:xfrm>
            <a:off x="4044196" y="2809994"/>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Pump action</a:t>
            </a:r>
            <a:endParaRPr b="0" i="0" sz="1300" u="none" cap="none" strike="noStrike"/>
          </a:p>
        </p:txBody>
      </p:sp>
      <p:sp>
        <p:nvSpPr>
          <p:cNvPr id="232" name="Google Shape;232;p15"/>
          <p:cNvSpPr/>
          <p:nvPr/>
        </p:nvSpPr>
        <p:spPr>
          <a:xfrm>
            <a:off x="648176" y="3169920"/>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33" name="Google Shape;233;p15"/>
          <p:cNvSpPr/>
          <p:nvPr/>
        </p:nvSpPr>
        <p:spPr>
          <a:xfrm>
            <a:off x="808434" y="327362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Gauge</a:t>
            </a:r>
            <a:endParaRPr b="0" i="0" sz="1300" u="none" cap="none" strike="noStrike"/>
          </a:p>
        </p:txBody>
      </p:sp>
      <p:sp>
        <p:nvSpPr>
          <p:cNvPr id="234" name="Google Shape;234;p15"/>
          <p:cNvSpPr/>
          <p:nvPr/>
        </p:nvSpPr>
        <p:spPr>
          <a:xfrm>
            <a:off x="4044196" y="327362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12 GA (3" chamber)</a:t>
            </a:r>
            <a:endParaRPr b="0" i="0" sz="1300" u="none" cap="none" strike="noStrike"/>
          </a:p>
        </p:txBody>
      </p:sp>
      <p:sp>
        <p:nvSpPr>
          <p:cNvPr id="235" name="Google Shape;235;p15"/>
          <p:cNvSpPr/>
          <p:nvPr/>
        </p:nvSpPr>
        <p:spPr>
          <a:xfrm>
            <a:off x="648176" y="3633549"/>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36" name="Google Shape;236;p15"/>
          <p:cNvSpPr/>
          <p:nvPr/>
        </p:nvSpPr>
        <p:spPr>
          <a:xfrm>
            <a:off x="808434" y="373725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Barrel Length</a:t>
            </a:r>
            <a:endParaRPr b="0" i="0" sz="1300" u="none" cap="none" strike="noStrike"/>
          </a:p>
        </p:txBody>
      </p:sp>
      <p:sp>
        <p:nvSpPr>
          <p:cNvPr id="237" name="Google Shape;237;p15"/>
          <p:cNvSpPr/>
          <p:nvPr/>
        </p:nvSpPr>
        <p:spPr>
          <a:xfrm>
            <a:off x="4044196" y="373725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28 - 24</a:t>
            </a:r>
            <a:r>
              <a:rPr lang="en-US" sz="1300">
                <a:solidFill>
                  <a:srgbClr val="E5E0DF"/>
                </a:solidFill>
                <a:latin typeface="Roboto"/>
                <a:ea typeface="Roboto"/>
                <a:cs typeface="Roboto"/>
                <a:sym typeface="Roboto"/>
              </a:rPr>
              <a:t> </a:t>
            </a:r>
            <a:r>
              <a:rPr b="0" i="0" lang="en-US" sz="1300" u="none" cap="none" strike="noStrike">
                <a:solidFill>
                  <a:srgbClr val="E5E0DF"/>
                </a:solidFill>
                <a:latin typeface="Roboto"/>
                <a:ea typeface="Roboto"/>
                <a:cs typeface="Roboto"/>
                <a:sym typeface="Roboto"/>
              </a:rPr>
              <a:t> inches</a:t>
            </a:r>
            <a:endParaRPr b="0" i="0" sz="1300" u="none" cap="none" strike="noStrike"/>
          </a:p>
        </p:txBody>
      </p:sp>
      <p:sp>
        <p:nvSpPr>
          <p:cNvPr id="238" name="Google Shape;238;p15"/>
          <p:cNvSpPr/>
          <p:nvPr/>
        </p:nvSpPr>
        <p:spPr>
          <a:xfrm>
            <a:off x="648176" y="4097179"/>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39" name="Google Shape;239;p15"/>
          <p:cNvSpPr/>
          <p:nvPr/>
        </p:nvSpPr>
        <p:spPr>
          <a:xfrm>
            <a:off x="808434" y="420088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Overall Length</a:t>
            </a:r>
            <a:endParaRPr b="0" i="0" sz="1300" u="none" cap="none" strike="noStrike"/>
          </a:p>
        </p:txBody>
      </p:sp>
      <p:sp>
        <p:nvSpPr>
          <p:cNvPr id="240" name="Google Shape;240;p15"/>
          <p:cNvSpPr/>
          <p:nvPr/>
        </p:nvSpPr>
        <p:spPr>
          <a:xfrm>
            <a:off x="4044196" y="420088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40.15 - 45.27 </a:t>
            </a:r>
            <a:r>
              <a:rPr lang="en-US" sz="1300">
                <a:solidFill>
                  <a:srgbClr val="E5E0DF"/>
                </a:solidFill>
                <a:latin typeface="Roboto"/>
                <a:ea typeface="Roboto"/>
                <a:cs typeface="Roboto"/>
                <a:sym typeface="Roboto"/>
              </a:rPr>
              <a:t> </a:t>
            </a:r>
            <a:r>
              <a:rPr b="0" i="0" lang="en-US" sz="1300" u="none" cap="none" strike="noStrike">
                <a:solidFill>
                  <a:srgbClr val="E5E0DF"/>
                </a:solidFill>
                <a:latin typeface="Roboto"/>
                <a:ea typeface="Roboto"/>
                <a:cs typeface="Roboto"/>
                <a:sym typeface="Roboto"/>
              </a:rPr>
              <a:t>inches</a:t>
            </a:r>
            <a:endParaRPr b="0" i="0" sz="1300" u="none" cap="none" strike="noStrike"/>
          </a:p>
        </p:txBody>
      </p:sp>
      <p:sp>
        <p:nvSpPr>
          <p:cNvPr id="241" name="Google Shape;241;p15"/>
          <p:cNvSpPr/>
          <p:nvPr/>
        </p:nvSpPr>
        <p:spPr>
          <a:xfrm>
            <a:off x="648176" y="4560808"/>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42" name="Google Shape;242;p15"/>
          <p:cNvSpPr/>
          <p:nvPr/>
        </p:nvSpPr>
        <p:spPr>
          <a:xfrm>
            <a:off x="808434" y="466451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Capacity</a:t>
            </a:r>
            <a:endParaRPr b="0" i="0" sz="1300" u="none" cap="none" strike="noStrike"/>
          </a:p>
        </p:txBody>
      </p:sp>
      <p:sp>
        <p:nvSpPr>
          <p:cNvPr id="243" name="Google Shape;243;p15"/>
          <p:cNvSpPr/>
          <p:nvPr/>
        </p:nvSpPr>
        <p:spPr>
          <a:xfrm>
            <a:off x="648176" y="5024438"/>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44" name="Google Shape;244;p15"/>
          <p:cNvSpPr/>
          <p:nvPr/>
        </p:nvSpPr>
        <p:spPr>
          <a:xfrm>
            <a:off x="648176" y="5488067"/>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45" name="Google Shape;245;p15"/>
          <p:cNvSpPr/>
          <p:nvPr/>
        </p:nvSpPr>
        <p:spPr>
          <a:xfrm>
            <a:off x="808434" y="5591770"/>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Minimum Order</a:t>
            </a:r>
            <a:endParaRPr b="0" i="0" sz="1300" u="none" cap="none" strike="noStrike"/>
          </a:p>
        </p:txBody>
      </p:sp>
      <p:sp>
        <p:nvSpPr>
          <p:cNvPr id="246" name="Google Shape;246;p15"/>
          <p:cNvSpPr/>
          <p:nvPr/>
        </p:nvSpPr>
        <p:spPr>
          <a:xfrm>
            <a:off x="4006696" y="562733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100 units per customization</a:t>
            </a:r>
            <a:endParaRPr b="0" i="0" sz="1300" u="none" cap="none" strike="noStrike"/>
          </a:p>
        </p:txBody>
      </p:sp>
      <p:sp>
        <p:nvSpPr>
          <p:cNvPr id="247" name="Google Shape;247;p15"/>
          <p:cNvSpPr/>
          <p:nvPr/>
        </p:nvSpPr>
        <p:spPr>
          <a:xfrm>
            <a:off x="770921" y="51409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Warranty Support</a:t>
            </a:r>
            <a:endParaRPr b="0" i="0" sz="1300" u="none" cap="none" strike="noStrike"/>
          </a:p>
        </p:txBody>
      </p:sp>
      <p:sp>
        <p:nvSpPr>
          <p:cNvPr id="248" name="Google Shape;248;p15"/>
          <p:cNvSpPr/>
          <p:nvPr/>
        </p:nvSpPr>
        <p:spPr>
          <a:xfrm>
            <a:off x="4006712" y="51409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Factory-backed</a:t>
            </a:r>
            <a:endParaRPr b="0" i="0" sz="1300" u="none" cap="none" strike="noStrike"/>
          </a:p>
        </p:txBody>
      </p:sp>
      <p:sp>
        <p:nvSpPr>
          <p:cNvPr id="249" name="Google Shape;249;p15"/>
          <p:cNvSpPr/>
          <p:nvPr/>
        </p:nvSpPr>
        <p:spPr>
          <a:xfrm>
            <a:off x="4044196" y="466451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5+1 rounds </a:t>
            </a:r>
            <a:r>
              <a:rPr lang="en-US" sz="1300">
                <a:solidFill>
                  <a:srgbClr val="E5E0DF"/>
                </a:solidFill>
                <a:latin typeface="Roboto"/>
                <a:ea typeface="Roboto"/>
                <a:cs typeface="Roboto"/>
                <a:sym typeface="Roboto"/>
              </a:rPr>
              <a:t>(Standard)</a:t>
            </a:r>
            <a:endParaRPr b="0" i="0" sz="1300" u="none" cap="none" strike="noStrike"/>
          </a:p>
        </p:txBody>
      </p:sp>
      <p:pic>
        <p:nvPicPr>
          <p:cNvPr descr="preencoded.png" id="250" name="Google Shape;250;p15"/>
          <p:cNvPicPr preferRelativeResize="0"/>
          <p:nvPr/>
        </p:nvPicPr>
        <p:blipFill rotWithShape="1">
          <a:blip r:embed="rId3">
            <a:alphaModFix/>
          </a:blip>
          <a:srcRect b="47246" l="5181" r="4857" t="4734"/>
          <a:stretch/>
        </p:blipFill>
        <p:spPr>
          <a:xfrm>
            <a:off x="7571500" y="1341125"/>
            <a:ext cx="6610375" cy="1878175"/>
          </a:xfrm>
          <a:prstGeom prst="rect">
            <a:avLst/>
          </a:prstGeom>
          <a:noFill/>
          <a:ln>
            <a:noFill/>
          </a:ln>
        </p:spPr>
      </p:pic>
      <p:pic>
        <p:nvPicPr>
          <p:cNvPr descr="preencoded.png" id="251" name="Google Shape;251;p15"/>
          <p:cNvPicPr preferRelativeResize="0"/>
          <p:nvPr/>
        </p:nvPicPr>
        <p:blipFill rotWithShape="1">
          <a:blip r:embed="rId3">
            <a:alphaModFix/>
          </a:blip>
          <a:srcRect b="2770" l="5182" r="4849" t="56058"/>
          <a:stretch/>
        </p:blipFill>
        <p:spPr>
          <a:xfrm>
            <a:off x="7571500" y="3529825"/>
            <a:ext cx="6564298" cy="1599073"/>
          </a:xfrm>
          <a:prstGeom prst="rect">
            <a:avLst/>
          </a:prstGeom>
          <a:noFill/>
          <a:ln>
            <a:noFill/>
          </a:ln>
        </p:spPr>
      </p:pic>
      <p:sp>
        <p:nvSpPr>
          <p:cNvPr id="252" name="Google Shape;252;p15"/>
          <p:cNvSpPr/>
          <p:nvPr/>
        </p:nvSpPr>
        <p:spPr>
          <a:xfrm>
            <a:off x="648176" y="6139475"/>
            <a:ext cx="4614600" cy="22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400"/>
              <a:buFont typeface="Roboto Mono"/>
              <a:buNone/>
            </a:pPr>
            <a:r>
              <a:rPr b="0" i="0" lang="en-US" sz="1400" u="none" cap="none" strike="noStrike">
                <a:solidFill>
                  <a:srgbClr val="FFFFFF"/>
                </a:solidFill>
                <a:latin typeface="Roboto Mono"/>
                <a:ea typeface="Roboto Mono"/>
                <a:cs typeface="Roboto Mono"/>
                <a:sym typeface="Roboto Mono"/>
              </a:rPr>
              <a:t>White Label Customization Options:</a:t>
            </a:r>
            <a:endParaRPr b="0" i="0" sz="1400" u="none" cap="none" strike="noStrike"/>
          </a:p>
        </p:txBody>
      </p:sp>
      <p:sp>
        <p:nvSpPr>
          <p:cNvPr id="253" name="Google Shape;253;p15"/>
          <p:cNvSpPr/>
          <p:nvPr/>
        </p:nvSpPr>
        <p:spPr>
          <a:xfrm>
            <a:off x="648248" y="6481184"/>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Custom receiver engravings with your brand identity</a:t>
            </a:r>
            <a:endParaRPr b="0" i="0" sz="1300" u="none" cap="none" strike="noStrike"/>
          </a:p>
        </p:txBody>
      </p:sp>
      <p:sp>
        <p:nvSpPr>
          <p:cNvPr id="254" name="Google Shape;254;p15"/>
          <p:cNvSpPr/>
          <p:nvPr/>
        </p:nvSpPr>
        <p:spPr>
          <a:xfrm>
            <a:off x="648248" y="6761695"/>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Proprietary finish options in your brand colors</a:t>
            </a:r>
            <a:endParaRPr b="0" i="0" sz="1300" u="none" cap="none" strike="noStrike"/>
          </a:p>
        </p:txBody>
      </p:sp>
      <p:sp>
        <p:nvSpPr>
          <p:cNvPr id="255" name="Google Shape;255;p15"/>
          <p:cNvSpPr/>
          <p:nvPr/>
        </p:nvSpPr>
        <p:spPr>
          <a:xfrm>
            <a:off x="648248" y="7042206"/>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Extended magazine tube configurations (5+1, 7+1, or 8+1) (Country spec</a:t>
            </a:r>
            <a:r>
              <a:rPr lang="en-US" sz="1300">
                <a:solidFill>
                  <a:srgbClr val="E5E0DF"/>
                </a:solidFill>
                <a:latin typeface="Roboto"/>
                <a:ea typeface="Roboto"/>
                <a:cs typeface="Roboto"/>
                <a:sym typeface="Roboto"/>
              </a:rPr>
              <a:t>ific)</a:t>
            </a:r>
            <a:endParaRPr b="0" i="0" sz="1300" u="none" cap="none" strike="noStrike"/>
          </a:p>
        </p:txBody>
      </p:sp>
      <p:sp>
        <p:nvSpPr>
          <p:cNvPr id="256" name="Google Shape;256;p15"/>
          <p:cNvSpPr/>
          <p:nvPr/>
        </p:nvSpPr>
        <p:spPr>
          <a:xfrm>
            <a:off x="648248" y="7322718"/>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Branded packaging and marketing materials</a:t>
            </a:r>
            <a:endParaRPr b="0" i="0" sz="1300" u="none" cap="none" strike="noStrike"/>
          </a:p>
        </p:txBody>
      </p:sp>
      <p:sp>
        <p:nvSpPr>
          <p:cNvPr id="257" name="Google Shape;257;p15"/>
          <p:cNvSpPr/>
          <p:nvPr/>
        </p:nvSpPr>
        <p:spPr>
          <a:xfrm>
            <a:off x="648248" y="7603229"/>
            <a:ext cx="6564300" cy="230400"/>
          </a:xfrm>
          <a:prstGeom prst="rect">
            <a:avLst/>
          </a:prstGeom>
          <a:noFill/>
          <a:ln>
            <a:noFill/>
          </a:ln>
        </p:spPr>
        <p:txBody>
          <a:bodyPr anchorCtr="0" anchor="t" bIns="0" lIns="0" spcFirstLastPara="1" rIns="0" wrap="square" tIns="0">
            <a:noAutofit/>
          </a:bodyPr>
          <a:lstStyle/>
          <a:p>
            <a:pPr indent="-355600" lvl="0" marL="342900" marR="0" rtl="0" algn="l">
              <a:lnSpc>
                <a:spcPct val="163636"/>
              </a:lnSpc>
              <a:spcBef>
                <a:spcPts val="0"/>
              </a:spcBef>
              <a:spcAft>
                <a:spcPts val="0"/>
              </a:spcAft>
              <a:buClr>
                <a:srgbClr val="E5E0DF"/>
              </a:buClr>
              <a:buSzPts val="1300"/>
              <a:buFont typeface="Roboto"/>
              <a:buChar char="•"/>
            </a:pPr>
            <a:r>
              <a:rPr b="0" i="0" lang="en-US" sz="1300" u="none" cap="none" strike="noStrike">
                <a:solidFill>
                  <a:srgbClr val="E5E0DF"/>
                </a:solidFill>
                <a:latin typeface="Roboto"/>
                <a:ea typeface="Roboto"/>
                <a:cs typeface="Roboto"/>
                <a:sym typeface="Roboto"/>
              </a:rPr>
              <a:t>Optional accessory packages under your label</a:t>
            </a:r>
            <a:endParaRPr b="0" i="0" sz="1300" u="none" cap="none" strike="noStrike"/>
          </a:p>
        </p:txBody>
      </p:sp>
      <p:sp>
        <p:nvSpPr>
          <p:cNvPr id="258" name="Google Shape;258;p15"/>
          <p:cNvSpPr/>
          <p:nvPr/>
        </p:nvSpPr>
        <p:spPr>
          <a:xfrm>
            <a:off x="7594538" y="5263557"/>
            <a:ext cx="6564300" cy="1217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100" u="none" cap="none" strike="noStrike">
                <a:solidFill>
                  <a:srgbClr val="E5E0DF"/>
                </a:solidFill>
                <a:latin typeface="Roboto"/>
                <a:ea typeface="Roboto"/>
                <a:cs typeface="Roboto"/>
                <a:sym typeface="Roboto"/>
              </a:rPr>
              <a:t>Th</a:t>
            </a:r>
            <a:r>
              <a:rPr b="0" i="0" lang="en-US" sz="1300" u="none" cap="none" strike="noStrike">
                <a:solidFill>
                  <a:srgbClr val="E5E0DF"/>
                </a:solidFill>
                <a:latin typeface="Roboto"/>
                <a:ea typeface="Roboto"/>
                <a:cs typeface="Roboto"/>
                <a:sym typeface="Roboto"/>
              </a:rPr>
              <a:t>e PE-401 </a:t>
            </a:r>
            <a:r>
              <a:rPr lang="en-US" sz="1300">
                <a:solidFill>
                  <a:srgbClr val="E5E0DF"/>
                </a:solidFill>
                <a:latin typeface="Roboto"/>
                <a:ea typeface="Roboto"/>
                <a:cs typeface="Roboto"/>
                <a:sym typeface="Roboto"/>
              </a:rPr>
              <a:t>pump </a:t>
            </a:r>
            <a:r>
              <a:rPr b="0" i="0" lang="en-US" sz="1300" u="none" cap="none" strike="noStrike">
                <a:solidFill>
                  <a:srgbClr val="E5E0DF"/>
                </a:solidFill>
                <a:latin typeface="Roboto"/>
                <a:ea typeface="Roboto"/>
                <a:cs typeface="Roboto"/>
                <a:sym typeface="Roboto"/>
              </a:rPr>
              <a:t> represents an exceptional white label opportunity with proven market performance. This pump-action shotgun delivers the reliability your customers demand while offering substantial margins and customization options to strengthen your brand identity.</a:t>
            </a:r>
            <a:endParaRPr b="0" i="0" sz="1300" u="none" cap="none" strike="noStrike"/>
          </a:p>
        </p:txBody>
      </p:sp>
      <p:sp>
        <p:nvSpPr>
          <p:cNvPr id="259" name="Google Shape;259;p15"/>
          <p:cNvSpPr/>
          <p:nvPr/>
        </p:nvSpPr>
        <p:spPr>
          <a:xfrm>
            <a:off x="7571500" y="6615925"/>
            <a:ext cx="6564300" cy="1217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Available in tactical (24.01") and field (27.95") configurations, the PE-401 allows you to target multiple market segments with minimal inventory investment. The dual action bars and rotary bolt head design ensure your branded products will build a reputation for quality and dependability.</a:t>
            </a:r>
            <a:endParaRPr b="0" i="0" sz="1300" u="none" cap="none" strike="noStrike"/>
          </a:p>
        </p:txBody>
      </p:sp>
      <p:sp>
        <p:nvSpPr>
          <p:cNvPr id="260" name="Google Shape;260;p15"/>
          <p:cNvSpPr txBox="1"/>
          <p:nvPr/>
        </p:nvSpPr>
        <p:spPr>
          <a:xfrm>
            <a:off x="7594550" y="2810000"/>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
        <p:nvSpPr>
          <p:cNvPr id="261" name="Google Shape;261;p15"/>
          <p:cNvSpPr txBox="1"/>
          <p:nvPr/>
        </p:nvSpPr>
        <p:spPr>
          <a:xfrm>
            <a:off x="7594550" y="4747363"/>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6"/>
          <p:cNvSpPr/>
          <p:nvPr/>
        </p:nvSpPr>
        <p:spPr>
          <a:xfrm>
            <a:off x="640548" y="440400"/>
            <a:ext cx="13188900" cy="5004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FFFF"/>
              </a:buClr>
              <a:buSzPts val="3150"/>
              <a:buFont typeface="Roboto Mono"/>
              <a:buNone/>
            </a:pPr>
            <a:r>
              <a:rPr lang="en-US" sz="3150">
                <a:solidFill>
                  <a:srgbClr val="FFFFFF"/>
                </a:solidFill>
                <a:latin typeface="Roboto Mono"/>
                <a:ea typeface="Roboto Mono"/>
                <a:cs typeface="Roboto Mono"/>
                <a:sym typeface="Roboto Mono"/>
              </a:rPr>
              <a:t>Semi-automatic</a:t>
            </a:r>
            <a:r>
              <a:rPr b="0" i="0" lang="en-US" sz="3150" u="none" cap="none" strike="noStrike">
                <a:solidFill>
                  <a:srgbClr val="FFFFFF"/>
                </a:solidFill>
                <a:latin typeface="Roboto Mono"/>
                <a:ea typeface="Roboto Mono"/>
                <a:cs typeface="Roboto Mono"/>
                <a:sym typeface="Roboto Mono"/>
              </a:rPr>
              <a:t>: Your Premium White Label Opportunity</a:t>
            </a:r>
            <a:endParaRPr b="0" i="0" sz="3150" u="none" cap="none" strike="noStrike"/>
          </a:p>
        </p:txBody>
      </p:sp>
      <p:sp>
        <p:nvSpPr>
          <p:cNvPr id="268" name="Google Shape;268;p16"/>
          <p:cNvSpPr/>
          <p:nvPr/>
        </p:nvSpPr>
        <p:spPr>
          <a:xfrm>
            <a:off x="640549" y="1188725"/>
            <a:ext cx="4923300" cy="250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Roboto Mono"/>
              <a:buNone/>
            </a:pPr>
            <a:r>
              <a:rPr b="0" i="0" lang="en-US" sz="1550" u="none" cap="none" strike="noStrike">
                <a:solidFill>
                  <a:srgbClr val="FFFFFF"/>
                </a:solidFill>
                <a:latin typeface="Roboto Mono"/>
                <a:ea typeface="Roboto Mono"/>
                <a:cs typeface="Roboto Mono"/>
                <a:sym typeface="Roboto Mono"/>
              </a:rPr>
              <a:t>Product Specifications for Your Brand</a:t>
            </a:r>
            <a:endParaRPr b="0" i="0" sz="1550" u="none" cap="none" strike="noStrike"/>
          </a:p>
        </p:txBody>
      </p:sp>
      <p:sp>
        <p:nvSpPr>
          <p:cNvPr id="269" name="Google Shape;269;p16"/>
          <p:cNvSpPr/>
          <p:nvPr/>
        </p:nvSpPr>
        <p:spPr>
          <a:xfrm>
            <a:off x="640556" y="1466612"/>
            <a:ext cx="6479400" cy="4188000"/>
          </a:xfrm>
          <a:prstGeom prst="roundRect">
            <a:avLst>
              <a:gd fmla="val 574" name="adj"/>
            </a:avLst>
          </a:prstGeom>
          <a:noFill/>
          <a:ln cap="flat" cmpd="sng" w="9525">
            <a:solidFill>
              <a:srgbClr val="FFFFFF">
                <a:alpha val="2392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0" name="Google Shape;270;p16"/>
          <p:cNvSpPr/>
          <p:nvPr/>
        </p:nvSpPr>
        <p:spPr>
          <a:xfrm>
            <a:off x="648176" y="1474232"/>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1" name="Google Shape;271;p16"/>
          <p:cNvSpPr/>
          <p:nvPr/>
        </p:nvSpPr>
        <p:spPr>
          <a:xfrm>
            <a:off x="808434" y="157793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Local Partner</a:t>
            </a:r>
            <a:endParaRPr b="0" i="0" sz="1300" u="none" cap="none" strike="noStrike"/>
          </a:p>
        </p:txBody>
      </p:sp>
      <p:sp>
        <p:nvSpPr>
          <p:cNvPr id="272" name="Google Shape;272;p16"/>
          <p:cNvSpPr/>
          <p:nvPr/>
        </p:nvSpPr>
        <p:spPr>
          <a:xfrm>
            <a:off x="4044196" y="157793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Upland Imports</a:t>
            </a:r>
            <a:endParaRPr b="0" i="0" sz="1300" u="none" cap="none" strike="noStrike"/>
          </a:p>
        </p:txBody>
      </p:sp>
      <p:sp>
        <p:nvSpPr>
          <p:cNvPr id="273" name="Google Shape;273;p16"/>
          <p:cNvSpPr/>
          <p:nvPr/>
        </p:nvSpPr>
        <p:spPr>
          <a:xfrm>
            <a:off x="648176" y="1937861"/>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4" name="Google Shape;274;p16"/>
          <p:cNvSpPr/>
          <p:nvPr/>
        </p:nvSpPr>
        <p:spPr>
          <a:xfrm>
            <a:off x="808434" y="204156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Base Model</a:t>
            </a:r>
            <a:endParaRPr b="0" i="0" sz="1300" u="none" cap="none" strike="noStrike"/>
          </a:p>
        </p:txBody>
      </p:sp>
      <p:sp>
        <p:nvSpPr>
          <p:cNvPr id="275" name="Google Shape;275;p16"/>
          <p:cNvSpPr/>
          <p:nvPr/>
        </p:nvSpPr>
        <p:spPr>
          <a:xfrm>
            <a:off x="4044196" y="2041565"/>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PE-301</a:t>
            </a:r>
            <a:endParaRPr b="0" i="0" sz="1300" u="none" cap="none" strike="noStrike"/>
          </a:p>
        </p:txBody>
      </p:sp>
      <p:sp>
        <p:nvSpPr>
          <p:cNvPr id="276" name="Google Shape;276;p16"/>
          <p:cNvSpPr/>
          <p:nvPr/>
        </p:nvSpPr>
        <p:spPr>
          <a:xfrm>
            <a:off x="648176" y="2401491"/>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7" name="Google Shape;277;p16"/>
          <p:cNvSpPr/>
          <p:nvPr/>
        </p:nvSpPr>
        <p:spPr>
          <a:xfrm>
            <a:off x="808434" y="2505194"/>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Action Type</a:t>
            </a:r>
            <a:endParaRPr b="0" i="0" sz="1300" u="none" cap="none" strike="noStrike"/>
          </a:p>
        </p:txBody>
      </p:sp>
      <p:sp>
        <p:nvSpPr>
          <p:cNvPr id="278" name="Google Shape;278;p16"/>
          <p:cNvSpPr/>
          <p:nvPr/>
        </p:nvSpPr>
        <p:spPr>
          <a:xfrm>
            <a:off x="4044196" y="2505194"/>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Sem-auto</a:t>
            </a:r>
            <a:endParaRPr b="0" i="0" sz="1300" u="none" cap="none" strike="noStrike"/>
          </a:p>
        </p:txBody>
      </p:sp>
      <p:sp>
        <p:nvSpPr>
          <p:cNvPr id="279" name="Google Shape;279;p16"/>
          <p:cNvSpPr/>
          <p:nvPr/>
        </p:nvSpPr>
        <p:spPr>
          <a:xfrm>
            <a:off x="648176" y="2865120"/>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80" name="Google Shape;280;p16"/>
          <p:cNvSpPr/>
          <p:nvPr/>
        </p:nvSpPr>
        <p:spPr>
          <a:xfrm>
            <a:off x="808434" y="296882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Gauge</a:t>
            </a:r>
            <a:endParaRPr b="0" i="0" sz="1300" u="none" cap="none" strike="noStrike"/>
          </a:p>
        </p:txBody>
      </p:sp>
      <p:sp>
        <p:nvSpPr>
          <p:cNvPr id="281" name="Google Shape;281;p16"/>
          <p:cNvSpPr/>
          <p:nvPr/>
        </p:nvSpPr>
        <p:spPr>
          <a:xfrm>
            <a:off x="4044196" y="296882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12 GA (3" chamber)</a:t>
            </a:r>
            <a:endParaRPr b="0" i="0" sz="1300" u="none" cap="none" strike="noStrike"/>
          </a:p>
        </p:txBody>
      </p:sp>
      <p:sp>
        <p:nvSpPr>
          <p:cNvPr id="282" name="Google Shape;282;p16"/>
          <p:cNvSpPr/>
          <p:nvPr/>
        </p:nvSpPr>
        <p:spPr>
          <a:xfrm>
            <a:off x="648176" y="3328749"/>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83" name="Google Shape;283;p16"/>
          <p:cNvSpPr/>
          <p:nvPr/>
        </p:nvSpPr>
        <p:spPr>
          <a:xfrm>
            <a:off x="808434" y="343245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Barrel Length</a:t>
            </a:r>
            <a:endParaRPr b="0" i="0" sz="1300" u="none" cap="none" strike="noStrike"/>
          </a:p>
        </p:txBody>
      </p:sp>
      <p:sp>
        <p:nvSpPr>
          <p:cNvPr id="284" name="Google Shape;284;p16"/>
          <p:cNvSpPr/>
          <p:nvPr/>
        </p:nvSpPr>
        <p:spPr>
          <a:xfrm>
            <a:off x="4044196" y="343245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28 - 24 </a:t>
            </a:r>
            <a:r>
              <a:rPr b="0" i="0" lang="en-US" sz="1300" u="none" cap="none" strike="noStrike">
                <a:solidFill>
                  <a:srgbClr val="E5E0DF"/>
                </a:solidFill>
                <a:latin typeface="Roboto"/>
                <a:ea typeface="Roboto"/>
                <a:cs typeface="Roboto"/>
                <a:sym typeface="Roboto"/>
              </a:rPr>
              <a:t> inches</a:t>
            </a:r>
            <a:endParaRPr b="0" i="0" sz="1300" u="none" cap="none" strike="noStrike"/>
          </a:p>
        </p:txBody>
      </p:sp>
      <p:sp>
        <p:nvSpPr>
          <p:cNvPr id="285" name="Google Shape;285;p16"/>
          <p:cNvSpPr/>
          <p:nvPr/>
        </p:nvSpPr>
        <p:spPr>
          <a:xfrm>
            <a:off x="648176" y="3792379"/>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86" name="Google Shape;286;p16"/>
          <p:cNvSpPr/>
          <p:nvPr/>
        </p:nvSpPr>
        <p:spPr>
          <a:xfrm>
            <a:off x="808434" y="389608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Overall Length</a:t>
            </a:r>
            <a:endParaRPr b="0" i="0" sz="1300" u="none" cap="none" strike="noStrike"/>
          </a:p>
        </p:txBody>
      </p:sp>
      <p:sp>
        <p:nvSpPr>
          <p:cNvPr id="287" name="Google Shape;287;p16"/>
          <p:cNvSpPr/>
          <p:nvPr/>
        </p:nvSpPr>
        <p:spPr>
          <a:xfrm>
            <a:off x="4044196" y="389608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lang="en-US" sz="1300">
                <a:solidFill>
                  <a:srgbClr val="E5E0DF"/>
                </a:solidFill>
                <a:latin typeface="Roboto"/>
                <a:ea typeface="Roboto"/>
                <a:cs typeface="Roboto"/>
                <a:sym typeface="Roboto"/>
              </a:rPr>
              <a:t>40.15 - 45.27  </a:t>
            </a:r>
            <a:r>
              <a:rPr b="0" i="0" lang="en-US" sz="1300" u="none" cap="none" strike="noStrike">
                <a:solidFill>
                  <a:srgbClr val="E5E0DF"/>
                </a:solidFill>
                <a:latin typeface="Roboto"/>
                <a:ea typeface="Roboto"/>
                <a:cs typeface="Roboto"/>
                <a:sym typeface="Roboto"/>
              </a:rPr>
              <a:t>inches</a:t>
            </a:r>
            <a:endParaRPr b="0" i="0" sz="1300" u="none" cap="none" strike="noStrike"/>
          </a:p>
        </p:txBody>
      </p:sp>
      <p:sp>
        <p:nvSpPr>
          <p:cNvPr id="288" name="Google Shape;288;p16"/>
          <p:cNvSpPr/>
          <p:nvPr/>
        </p:nvSpPr>
        <p:spPr>
          <a:xfrm>
            <a:off x="648176" y="4256008"/>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89" name="Google Shape;289;p16"/>
          <p:cNvSpPr/>
          <p:nvPr/>
        </p:nvSpPr>
        <p:spPr>
          <a:xfrm>
            <a:off x="808434" y="435971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Capacity</a:t>
            </a:r>
            <a:endParaRPr b="0" i="0" sz="1300" u="none" cap="none" strike="noStrike"/>
          </a:p>
        </p:txBody>
      </p:sp>
      <p:sp>
        <p:nvSpPr>
          <p:cNvPr id="290" name="Google Shape;290;p16"/>
          <p:cNvSpPr/>
          <p:nvPr/>
        </p:nvSpPr>
        <p:spPr>
          <a:xfrm>
            <a:off x="648176" y="4719638"/>
            <a:ext cx="6464100" cy="4635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91" name="Google Shape;291;p16"/>
          <p:cNvSpPr/>
          <p:nvPr/>
        </p:nvSpPr>
        <p:spPr>
          <a:xfrm>
            <a:off x="648176" y="5183267"/>
            <a:ext cx="6464100" cy="463500"/>
          </a:xfrm>
          <a:prstGeom prst="rect">
            <a:avLst/>
          </a:prstGeom>
          <a:solidFill>
            <a:srgbClr val="FFFFFF">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92" name="Google Shape;292;p16"/>
          <p:cNvSpPr/>
          <p:nvPr/>
        </p:nvSpPr>
        <p:spPr>
          <a:xfrm>
            <a:off x="808434" y="5286970"/>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Minimum Order</a:t>
            </a:r>
            <a:endParaRPr b="0" i="0" sz="1300" u="none" cap="none" strike="noStrike"/>
          </a:p>
        </p:txBody>
      </p:sp>
      <p:sp>
        <p:nvSpPr>
          <p:cNvPr id="293" name="Google Shape;293;p16"/>
          <p:cNvSpPr/>
          <p:nvPr/>
        </p:nvSpPr>
        <p:spPr>
          <a:xfrm>
            <a:off x="4006696" y="5322533"/>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100 units per customization</a:t>
            </a:r>
            <a:endParaRPr b="0" i="0" sz="1300" u="none" cap="none" strike="noStrike"/>
          </a:p>
        </p:txBody>
      </p:sp>
      <p:sp>
        <p:nvSpPr>
          <p:cNvPr id="294" name="Google Shape;294;p16"/>
          <p:cNvSpPr/>
          <p:nvPr/>
        </p:nvSpPr>
        <p:spPr>
          <a:xfrm>
            <a:off x="568024" y="6940738"/>
            <a:ext cx="4209900" cy="253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E5E0DF"/>
              </a:buClr>
              <a:buSzPts val="1550"/>
              <a:buFont typeface="Roboto Mono"/>
              <a:buNone/>
            </a:pPr>
            <a:r>
              <a:rPr b="0" i="0" lang="en-US" sz="1550" u="none" cap="none" strike="noStrike">
                <a:solidFill>
                  <a:srgbClr val="E5E0DF"/>
                </a:solidFill>
                <a:latin typeface="Roboto Mono"/>
                <a:ea typeface="Roboto Mono"/>
                <a:cs typeface="Roboto Mono"/>
                <a:sym typeface="Roboto Mono"/>
              </a:rPr>
              <a:t>Superior Technology Advantage</a:t>
            </a:r>
            <a:endParaRPr b="0" i="0" sz="1550" u="none" cap="none" strike="noStrike"/>
          </a:p>
        </p:txBody>
      </p:sp>
      <p:sp>
        <p:nvSpPr>
          <p:cNvPr id="295" name="Google Shape;295;p16"/>
          <p:cNvSpPr/>
          <p:nvPr/>
        </p:nvSpPr>
        <p:spPr>
          <a:xfrm>
            <a:off x="568028" y="7291137"/>
            <a:ext cx="7320600" cy="7776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250" u="none" cap="none" strike="noStrike">
                <a:solidFill>
                  <a:srgbClr val="E5E0DF"/>
                </a:solidFill>
                <a:latin typeface="Roboto"/>
                <a:ea typeface="Roboto"/>
                <a:cs typeface="Roboto"/>
                <a:sym typeface="Roboto"/>
              </a:rPr>
              <a:t>Differentiate your branded lineup with our proprietary self-regulating gas system that automatically adjusts to all ammunition power levels. This key selling point ensures your customers experience reliable performance and reduced recoil, enhancing your brand's reputation for quality.</a:t>
            </a:r>
            <a:endParaRPr b="0" i="0" sz="1250" u="none" cap="none" strike="noStrike"/>
          </a:p>
        </p:txBody>
      </p:sp>
      <p:sp>
        <p:nvSpPr>
          <p:cNvPr id="296" name="Google Shape;296;p16"/>
          <p:cNvSpPr/>
          <p:nvPr/>
        </p:nvSpPr>
        <p:spPr>
          <a:xfrm>
            <a:off x="770921" y="48361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Warranty Support</a:t>
            </a:r>
            <a:endParaRPr b="0" i="0" sz="1300" u="none" cap="none" strike="noStrike"/>
          </a:p>
        </p:txBody>
      </p:sp>
      <p:sp>
        <p:nvSpPr>
          <p:cNvPr id="297" name="Google Shape;297;p16"/>
          <p:cNvSpPr/>
          <p:nvPr/>
        </p:nvSpPr>
        <p:spPr>
          <a:xfrm>
            <a:off x="4006712" y="4836199"/>
            <a:ext cx="29829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E5E0DF"/>
              </a:buClr>
              <a:buSzPts val="1100"/>
              <a:buFont typeface="Roboto"/>
              <a:buNone/>
            </a:pPr>
            <a:r>
              <a:rPr b="0" i="0" lang="en-US" sz="1300" u="none" cap="none" strike="noStrike">
                <a:solidFill>
                  <a:srgbClr val="E5E0DF"/>
                </a:solidFill>
                <a:latin typeface="Roboto"/>
                <a:ea typeface="Roboto"/>
                <a:cs typeface="Roboto"/>
                <a:sym typeface="Roboto"/>
              </a:rPr>
              <a:t>Factory-backed</a:t>
            </a:r>
            <a:endParaRPr b="0" i="0" sz="1300" u="none" cap="none" strike="noStrike"/>
          </a:p>
        </p:txBody>
      </p:sp>
      <p:sp>
        <p:nvSpPr>
          <p:cNvPr id="298" name="Google Shape;298;p16"/>
          <p:cNvSpPr/>
          <p:nvPr/>
        </p:nvSpPr>
        <p:spPr>
          <a:xfrm>
            <a:off x="4044196" y="4359712"/>
            <a:ext cx="2907900" cy="25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300" u="none" cap="none" strike="noStrike">
                <a:solidFill>
                  <a:srgbClr val="E5E0DF"/>
                </a:solidFill>
                <a:latin typeface="Roboto"/>
                <a:ea typeface="Roboto"/>
                <a:cs typeface="Roboto"/>
                <a:sym typeface="Roboto"/>
              </a:rPr>
              <a:t>5+1 rounds </a:t>
            </a:r>
            <a:r>
              <a:rPr lang="en-US" sz="1300">
                <a:solidFill>
                  <a:srgbClr val="E5E0DF"/>
                </a:solidFill>
                <a:latin typeface="Roboto"/>
                <a:ea typeface="Roboto"/>
                <a:cs typeface="Roboto"/>
                <a:sym typeface="Roboto"/>
              </a:rPr>
              <a:t>(Standard)</a:t>
            </a:r>
            <a:endParaRPr b="0" i="0" sz="1300" u="none" cap="none" strike="noStrike"/>
          </a:p>
        </p:txBody>
      </p:sp>
      <p:sp>
        <p:nvSpPr>
          <p:cNvPr id="299" name="Google Shape;299;p16"/>
          <p:cNvSpPr/>
          <p:nvPr/>
        </p:nvSpPr>
        <p:spPr>
          <a:xfrm>
            <a:off x="568024" y="5799288"/>
            <a:ext cx="4039200" cy="253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E5E0DF"/>
              </a:buClr>
              <a:buSzPts val="1550"/>
              <a:buFont typeface="Roboto Mono"/>
              <a:buNone/>
            </a:pPr>
            <a:r>
              <a:rPr b="0" i="0" lang="en-US" sz="1550" u="none" cap="none" strike="noStrike">
                <a:solidFill>
                  <a:srgbClr val="E5E0DF"/>
                </a:solidFill>
                <a:latin typeface="Roboto Mono"/>
                <a:ea typeface="Roboto Mono"/>
                <a:cs typeface="Roboto Mono"/>
                <a:sym typeface="Roboto Mono"/>
              </a:rPr>
              <a:t>Customizable Product Range</a:t>
            </a:r>
            <a:endParaRPr b="0" i="0" sz="1550" u="none" cap="none" strike="noStrike"/>
          </a:p>
        </p:txBody>
      </p:sp>
      <p:sp>
        <p:nvSpPr>
          <p:cNvPr id="300" name="Google Shape;300;p16"/>
          <p:cNvSpPr/>
          <p:nvPr/>
        </p:nvSpPr>
        <p:spPr>
          <a:xfrm>
            <a:off x="568028" y="6073499"/>
            <a:ext cx="7320600" cy="7776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250" u="none" cap="none" strike="noStrike">
                <a:solidFill>
                  <a:srgbClr val="E5E0DF"/>
                </a:solidFill>
                <a:latin typeface="Roboto"/>
                <a:ea typeface="Roboto"/>
                <a:cs typeface="Roboto"/>
                <a:sym typeface="Roboto"/>
              </a:rPr>
              <a:t>Offer your customers the PE-301 with three distinct barrel configurations (20.07", 22.04", and 27.95"), allowing your brand to serve multiple market segments simultaneously - from tactical/defensive to hunting applications - all under your company's name and branding.</a:t>
            </a:r>
            <a:endParaRPr b="0" i="0" sz="1250" u="none" cap="none" strike="noStrike"/>
          </a:p>
        </p:txBody>
      </p:sp>
      <p:sp>
        <p:nvSpPr>
          <p:cNvPr id="301" name="Google Shape;301;p16"/>
          <p:cNvSpPr/>
          <p:nvPr/>
        </p:nvSpPr>
        <p:spPr>
          <a:xfrm>
            <a:off x="7279974" y="1415013"/>
            <a:ext cx="3985800" cy="253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E5E0DF"/>
              </a:buClr>
              <a:buSzPts val="1550"/>
              <a:buFont typeface="Roboto Mono"/>
              <a:buNone/>
            </a:pPr>
            <a:r>
              <a:rPr b="0" i="0" lang="en-US" sz="1550" u="none" cap="none" strike="noStrike">
                <a:solidFill>
                  <a:srgbClr val="E5E0DF"/>
                </a:solidFill>
                <a:latin typeface="Roboto Mono"/>
                <a:ea typeface="Roboto Mono"/>
                <a:cs typeface="Roboto Mono"/>
                <a:sym typeface="Roboto Mono"/>
              </a:rPr>
              <a:t>Premium Quality Assurance</a:t>
            </a:r>
            <a:endParaRPr b="0" i="0" sz="1550" u="none" cap="none" strike="noStrike"/>
          </a:p>
        </p:txBody>
      </p:sp>
      <p:sp>
        <p:nvSpPr>
          <p:cNvPr id="302" name="Google Shape;302;p16"/>
          <p:cNvSpPr/>
          <p:nvPr/>
        </p:nvSpPr>
        <p:spPr>
          <a:xfrm>
            <a:off x="7279978" y="1765426"/>
            <a:ext cx="7320600" cy="7776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250" u="none" cap="none" strike="noStrike">
                <a:solidFill>
                  <a:srgbClr val="E5E0DF"/>
                </a:solidFill>
                <a:latin typeface="Roboto"/>
                <a:ea typeface="Roboto"/>
                <a:cs typeface="Roboto"/>
                <a:sym typeface="Roboto"/>
              </a:rPr>
              <a:t>Every white-labeled PE-301 features the same premium materials and craftsmanship as our flagship models. </a:t>
            </a:r>
            <a:r>
              <a:rPr lang="en-US" sz="1250">
                <a:solidFill>
                  <a:srgbClr val="E5E0DF"/>
                </a:solidFill>
                <a:latin typeface="Roboto"/>
                <a:ea typeface="Roboto"/>
                <a:cs typeface="Roboto"/>
                <a:sym typeface="Roboto"/>
              </a:rPr>
              <a:t>Blued </a:t>
            </a:r>
            <a:r>
              <a:rPr b="0" i="0" lang="en-US" sz="1250" u="none" cap="none" strike="noStrike">
                <a:solidFill>
                  <a:srgbClr val="E5E0DF"/>
                </a:solidFill>
                <a:latin typeface="Roboto"/>
                <a:ea typeface="Roboto"/>
                <a:cs typeface="Roboto"/>
                <a:sym typeface="Roboto"/>
              </a:rPr>
              <a:t>barrels, precision-machined receivers, and authentic Turkish walnut stocks provide your customers with exceptional value while maintaining your desired price points and margins.</a:t>
            </a:r>
            <a:endParaRPr b="0" i="0" sz="1250" u="none" cap="none" strike="noStrike"/>
          </a:p>
        </p:txBody>
      </p:sp>
      <p:pic>
        <p:nvPicPr>
          <p:cNvPr id="303" name="Google Shape;303;p16"/>
          <p:cNvPicPr preferRelativeResize="0"/>
          <p:nvPr/>
        </p:nvPicPr>
        <p:blipFill>
          <a:blip r:embed="rId3">
            <a:alphaModFix/>
          </a:blip>
          <a:stretch>
            <a:fillRect/>
          </a:stretch>
        </p:blipFill>
        <p:spPr>
          <a:xfrm>
            <a:off x="7827800" y="6581775"/>
            <a:ext cx="6464099" cy="1561158"/>
          </a:xfrm>
          <a:prstGeom prst="rect">
            <a:avLst/>
          </a:prstGeom>
          <a:noFill/>
          <a:ln>
            <a:noFill/>
          </a:ln>
        </p:spPr>
      </p:pic>
      <p:pic>
        <p:nvPicPr>
          <p:cNvPr id="304" name="Google Shape;304;p16"/>
          <p:cNvPicPr preferRelativeResize="0"/>
          <p:nvPr/>
        </p:nvPicPr>
        <p:blipFill>
          <a:blip r:embed="rId4">
            <a:alphaModFix/>
          </a:blip>
          <a:stretch>
            <a:fillRect/>
          </a:stretch>
        </p:blipFill>
        <p:spPr>
          <a:xfrm>
            <a:off x="8158837" y="4496987"/>
            <a:ext cx="5670624" cy="1946574"/>
          </a:xfrm>
          <a:prstGeom prst="rect">
            <a:avLst/>
          </a:prstGeom>
          <a:noFill/>
          <a:ln>
            <a:noFill/>
          </a:ln>
        </p:spPr>
      </p:pic>
      <p:pic>
        <p:nvPicPr>
          <p:cNvPr id="305" name="Google Shape;305;p16"/>
          <p:cNvPicPr preferRelativeResize="0"/>
          <p:nvPr/>
        </p:nvPicPr>
        <p:blipFill>
          <a:blip r:embed="rId5">
            <a:alphaModFix/>
          </a:blip>
          <a:stretch>
            <a:fillRect/>
          </a:stretch>
        </p:blipFill>
        <p:spPr>
          <a:xfrm>
            <a:off x="7641299" y="2762463"/>
            <a:ext cx="6597961" cy="1596275"/>
          </a:xfrm>
          <a:prstGeom prst="rect">
            <a:avLst/>
          </a:prstGeom>
          <a:noFill/>
          <a:ln>
            <a:noFill/>
          </a:ln>
        </p:spPr>
      </p:pic>
      <p:sp>
        <p:nvSpPr>
          <p:cNvPr id="306" name="Google Shape;306;p16"/>
          <p:cNvSpPr txBox="1"/>
          <p:nvPr/>
        </p:nvSpPr>
        <p:spPr>
          <a:xfrm>
            <a:off x="7641300" y="4018250"/>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
        <p:nvSpPr>
          <p:cNvPr id="307" name="Google Shape;307;p16"/>
          <p:cNvSpPr txBox="1"/>
          <p:nvPr/>
        </p:nvSpPr>
        <p:spPr>
          <a:xfrm>
            <a:off x="8158825" y="6103050"/>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
        <p:nvSpPr>
          <p:cNvPr id="308" name="Google Shape;308;p16"/>
          <p:cNvSpPr txBox="1"/>
          <p:nvPr/>
        </p:nvSpPr>
        <p:spPr>
          <a:xfrm>
            <a:off x="7827800" y="7802425"/>
            <a:ext cx="1292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rgbClr val="FEFEFE"/>
                </a:solidFill>
              </a:rPr>
              <a:t>Actual Product</a:t>
            </a:r>
            <a:endParaRPr b="1" i="1" sz="1200">
              <a:solidFill>
                <a:srgbClr val="FEFEF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preencoded.png" id="314" name="Google Shape;314;p17"/>
          <p:cNvPicPr preferRelativeResize="0"/>
          <p:nvPr/>
        </p:nvPicPr>
        <p:blipFill rotWithShape="1">
          <a:blip r:embed="rId3">
            <a:alphaModFix/>
          </a:blip>
          <a:srcRect b="0" l="0" r="0" t="0"/>
          <a:stretch/>
        </p:blipFill>
        <p:spPr>
          <a:xfrm>
            <a:off x="0" y="0"/>
            <a:ext cx="14630400" cy="1841897"/>
          </a:xfrm>
          <a:prstGeom prst="rect">
            <a:avLst/>
          </a:prstGeom>
          <a:noFill/>
          <a:ln>
            <a:noFill/>
          </a:ln>
        </p:spPr>
      </p:pic>
      <p:sp>
        <p:nvSpPr>
          <p:cNvPr id="315" name="Google Shape;315;p17"/>
          <p:cNvSpPr/>
          <p:nvPr/>
        </p:nvSpPr>
        <p:spPr>
          <a:xfrm>
            <a:off x="589347" y="1958750"/>
            <a:ext cx="9523800" cy="4605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FFFFFF"/>
              </a:buClr>
              <a:buSzPts val="2900"/>
              <a:buFont typeface="Roboto Mono"/>
              <a:buNone/>
            </a:pPr>
            <a:r>
              <a:rPr b="0" i="0" lang="en-US" sz="2900" u="none" cap="none" strike="noStrike">
                <a:solidFill>
                  <a:srgbClr val="FFFFFF"/>
                </a:solidFill>
                <a:latin typeface="Roboto Mono"/>
                <a:ea typeface="Roboto Mono"/>
                <a:cs typeface="Roboto Mono"/>
                <a:sym typeface="Roboto Mono"/>
              </a:rPr>
              <a:t>White Label Partnership Opportunity</a:t>
            </a:r>
            <a:endParaRPr b="0" i="0" sz="2900" u="none" cap="none" strike="noStrike"/>
          </a:p>
        </p:txBody>
      </p:sp>
      <p:pic>
        <p:nvPicPr>
          <p:cNvPr descr="preencoded.png" id="316" name="Google Shape;316;p17"/>
          <p:cNvPicPr preferRelativeResize="0"/>
          <p:nvPr/>
        </p:nvPicPr>
        <p:blipFill rotWithShape="1">
          <a:blip r:embed="rId4">
            <a:alphaModFix/>
          </a:blip>
          <a:srcRect b="0" l="0" r="0" t="0"/>
          <a:stretch/>
        </p:blipFill>
        <p:spPr>
          <a:xfrm>
            <a:off x="589359" y="2618074"/>
            <a:ext cx="4483894" cy="589359"/>
          </a:xfrm>
          <a:prstGeom prst="rect">
            <a:avLst/>
          </a:prstGeom>
          <a:noFill/>
          <a:ln>
            <a:noFill/>
          </a:ln>
        </p:spPr>
      </p:pic>
      <p:sp>
        <p:nvSpPr>
          <p:cNvPr id="317" name="Google Shape;317;p17"/>
          <p:cNvSpPr/>
          <p:nvPr/>
        </p:nvSpPr>
        <p:spPr>
          <a:xfrm>
            <a:off x="736640" y="3323376"/>
            <a:ext cx="1842000" cy="2301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E5E0DF"/>
              </a:buClr>
              <a:buSzPts val="1450"/>
              <a:buFont typeface="Roboto Mono"/>
              <a:buNone/>
            </a:pPr>
            <a:r>
              <a:rPr b="0" i="0" lang="en-US" sz="1450" u="none" cap="none" strike="noStrike">
                <a:solidFill>
                  <a:srgbClr val="E5E0DF"/>
                </a:solidFill>
                <a:latin typeface="Roboto Mono"/>
                <a:ea typeface="Roboto Mono"/>
                <a:cs typeface="Roboto Mono"/>
                <a:sym typeface="Roboto Mono"/>
              </a:rPr>
              <a:t>Turnkey Solution</a:t>
            </a:r>
            <a:endParaRPr b="0" i="0" sz="1450" u="none" cap="none" strike="noStrike"/>
          </a:p>
        </p:txBody>
      </p:sp>
      <p:sp>
        <p:nvSpPr>
          <p:cNvPr id="318" name="Google Shape;318;p17"/>
          <p:cNvSpPr/>
          <p:nvPr/>
        </p:nvSpPr>
        <p:spPr>
          <a:xfrm>
            <a:off x="736640" y="3676543"/>
            <a:ext cx="4189200" cy="1178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5E0DF"/>
              </a:buClr>
              <a:buSzPts val="1150"/>
              <a:buFont typeface="Roboto"/>
              <a:buNone/>
            </a:pPr>
            <a:r>
              <a:rPr b="0" i="0" lang="en-US" sz="1300" u="none" cap="none" strike="noStrike">
                <a:solidFill>
                  <a:srgbClr val="E5E0DF"/>
                </a:solidFill>
                <a:latin typeface="Roboto"/>
                <a:ea typeface="Roboto"/>
                <a:cs typeface="Roboto"/>
                <a:sym typeface="Roboto"/>
              </a:rPr>
              <a:t>Leverage our premium Turkish-manufactured shotgun line under your own brand. Our white labeling program provides complete access to our PE-series firearms with your company's branding, allowing immediate market entry without manufacturing investment.</a:t>
            </a:r>
            <a:endParaRPr b="0" i="0" sz="1300" u="none" cap="none" strike="noStrike"/>
          </a:p>
        </p:txBody>
      </p:sp>
      <p:pic>
        <p:nvPicPr>
          <p:cNvPr descr="preencoded.png" id="319" name="Google Shape;319;p17"/>
          <p:cNvPicPr preferRelativeResize="0"/>
          <p:nvPr/>
        </p:nvPicPr>
        <p:blipFill rotWithShape="1">
          <a:blip r:embed="rId5">
            <a:alphaModFix/>
          </a:blip>
          <a:srcRect b="0" l="0" r="0" t="0"/>
          <a:stretch/>
        </p:blipFill>
        <p:spPr>
          <a:xfrm>
            <a:off x="5073253" y="2618074"/>
            <a:ext cx="4483894" cy="589359"/>
          </a:xfrm>
          <a:prstGeom prst="rect">
            <a:avLst/>
          </a:prstGeom>
          <a:noFill/>
          <a:ln>
            <a:noFill/>
          </a:ln>
        </p:spPr>
      </p:pic>
      <p:sp>
        <p:nvSpPr>
          <p:cNvPr id="320" name="Google Shape;320;p17"/>
          <p:cNvSpPr/>
          <p:nvPr/>
        </p:nvSpPr>
        <p:spPr>
          <a:xfrm>
            <a:off x="5220520" y="3323375"/>
            <a:ext cx="3461700" cy="2301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E5E0DF"/>
              </a:buClr>
              <a:buSzPts val="1450"/>
              <a:buFont typeface="Roboto Mono"/>
              <a:buNone/>
            </a:pPr>
            <a:r>
              <a:rPr b="0" i="0" lang="en-US" sz="1450" u="none" cap="none" strike="noStrike">
                <a:solidFill>
                  <a:srgbClr val="E5E0DF"/>
                </a:solidFill>
                <a:latin typeface="Roboto Mono"/>
                <a:ea typeface="Roboto Mono"/>
                <a:cs typeface="Roboto Mono"/>
                <a:sym typeface="Roboto Mono"/>
              </a:rPr>
              <a:t>Customization Options</a:t>
            </a:r>
            <a:endParaRPr b="0" i="0" sz="1450" u="none" cap="none" strike="noStrike"/>
          </a:p>
        </p:txBody>
      </p:sp>
      <p:sp>
        <p:nvSpPr>
          <p:cNvPr id="321" name="Google Shape;321;p17"/>
          <p:cNvSpPr/>
          <p:nvPr/>
        </p:nvSpPr>
        <p:spPr>
          <a:xfrm>
            <a:off x="5220471" y="3676543"/>
            <a:ext cx="4189200" cy="1178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5E0DF"/>
              </a:buClr>
              <a:buSzPts val="1150"/>
              <a:buFont typeface="Roboto"/>
              <a:buNone/>
            </a:pPr>
            <a:r>
              <a:rPr b="0" i="0" lang="en-US" sz="1300" u="none" cap="none" strike="noStrike">
                <a:solidFill>
                  <a:srgbClr val="E5E0DF"/>
                </a:solidFill>
                <a:latin typeface="Roboto"/>
                <a:ea typeface="Roboto"/>
                <a:cs typeface="Roboto"/>
                <a:sym typeface="Roboto"/>
              </a:rPr>
              <a:t>Select from our diverse product lineup—from tactical PE-701 Bullpups to traditional PE-601 Over-Unders—with options for custom finishes, engraving, and packaging. Create a unique product identity while benefiting from our proven designs and reliability.</a:t>
            </a:r>
            <a:endParaRPr b="0" i="0" sz="1300" u="none" cap="none" strike="noStrike"/>
          </a:p>
        </p:txBody>
      </p:sp>
      <p:pic>
        <p:nvPicPr>
          <p:cNvPr descr="preencoded.png" id="322" name="Google Shape;322;p17"/>
          <p:cNvPicPr preferRelativeResize="0"/>
          <p:nvPr/>
        </p:nvPicPr>
        <p:blipFill rotWithShape="1">
          <a:blip r:embed="rId6">
            <a:alphaModFix/>
          </a:blip>
          <a:srcRect b="0" l="0" r="0" t="0"/>
          <a:stretch/>
        </p:blipFill>
        <p:spPr>
          <a:xfrm>
            <a:off x="9557147" y="2618074"/>
            <a:ext cx="4483894" cy="589359"/>
          </a:xfrm>
          <a:prstGeom prst="rect">
            <a:avLst/>
          </a:prstGeom>
          <a:noFill/>
          <a:ln>
            <a:noFill/>
          </a:ln>
        </p:spPr>
      </p:pic>
      <p:sp>
        <p:nvSpPr>
          <p:cNvPr id="323" name="Google Shape;323;p17"/>
          <p:cNvSpPr/>
          <p:nvPr/>
        </p:nvSpPr>
        <p:spPr>
          <a:xfrm>
            <a:off x="9704424" y="3323375"/>
            <a:ext cx="2427000" cy="2301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E5E0DF"/>
              </a:buClr>
              <a:buSzPts val="1450"/>
              <a:buFont typeface="Roboto Mono"/>
              <a:buNone/>
            </a:pPr>
            <a:r>
              <a:rPr b="0" i="0" lang="en-US" sz="1450" u="none" cap="none" strike="noStrike">
                <a:solidFill>
                  <a:srgbClr val="E5E0DF"/>
                </a:solidFill>
                <a:latin typeface="Roboto Mono"/>
                <a:ea typeface="Roboto Mono"/>
                <a:cs typeface="Roboto Mono"/>
                <a:sym typeface="Roboto Mono"/>
              </a:rPr>
              <a:t>Compelling Margins</a:t>
            </a:r>
            <a:endParaRPr b="0" i="0" sz="1450" u="none" cap="none" strike="noStrike"/>
          </a:p>
        </p:txBody>
      </p:sp>
      <p:sp>
        <p:nvSpPr>
          <p:cNvPr id="324" name="Google Shape;324;p17"/>
          <p:cNvSpPr/>
          <p:nvPr/>
        </p:nvSpPr>
        <p:spPr>
          <a:xfrm>
            <a:off x="9704302" y="3690281"/>
            <a:ext cx="4189200" cy="9429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5E0DF"/>
              </a:buClr>
              <a:buSzPts val="1150"/>
              <a:buFont typeface="Roboto"/>
              <a:buNone/>
            </a:pPr>
            <a:r>
              <a:rPr b="0" i="0" lang="en-US" sz="1300" u="none" cap="none" strike="noStrike">
                <a:solidFill>
                  <a:srgbClr val="E5E0DF"/>
                </a:solidFill>
                <a:latin typeface="Roboto"/>
                <a:ea typeface="Roboto"/>
                <a:cs typeface="Roboto"/>
                <a:sym typeface="Roboto"/>
              </a:rPr>
              <a:t>Enjoy industry-leading profit margins with tiered volume pricing. Our efficient manufacturing and direct importation process eliminates middlemen, allowing your business to maximize returns while maintaining competitive retail pricing.</a:t>
            </a:r>
            <a:endParaRPr b="0" i="0" sz="1300" u="none" cap="none" strike="noStrike"/>
          </a:p>
        </p:txBody>
      </p:sp>
      <p:sp>
        <p:nvSpPr>
          <p:cNvPr id="325" name="Google Shape;325;p17"/>
          <p:cNvSpPr/>
          <p:nvPr/>
        </p:nvSpPr>
        <p:spPr>
          <a:xfrm>
            <a:off x="589359" y="5248152"/>
            <a:ext cx="13451700" cy="4716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5E0DF"/>
              </a:buClr>
              <a:buSzPts val="1150"/>
              <a:buFont typeface="Roboto"/>
              <a:buNone/>
            </a:pPr>
            <a:r>
              <a:rPr b="0" i="0" lang="en-US" sz="1300" u="none" cap="none" strike="noStrike">
                <a:solidFill>
                  <a:srgbClr val="E5E0DF"/>
                </a:solidFill>
                <a:latin typeface="Roboto"/>
                <a:ea typeface="Roboto"/>
                <a:cs typeface="Roboto"/>
                <a:sym typeface="Roboto"/>
              </a:rPr>
              <a:t>Our white label partners receive comprehensive support including marketing materials, product training, and technical documentation. Each firearm undergoes rigorous quality control testing before receiving your branding, ensuring your reputation is protected with every sale.</a:t>
            </a:r>
            <a:endParaRPr b="0" i="0" sz="1300" u="none" cap="none" strike="noStrike"/>
          </a:p>
        </p:txBody>
      </p:sp>
      <p:sp>
        <p:nvSpPr>
          <p:cNvPr id="326" name="Google Shape;326;p17"/>
          <p:cNvSpPr/>
          <p:nvPr/>
        </p:nvSpPr>
        <p:spPr>
          <a:xfrm>
            <a:off x="589359" y="6112550"/>
            <a:ext cx="331470" cy="331470"/>
          </a:xfrm>
          <a:prstGeom prst="roundRect">
            <a:avLst>
              <a:gd fmla="val 6668" name="adj"/>
            </a:avLst>
          </a:prstGeom>
          <a:solidFill>
            <a:srgbClr val="404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1068098" y="6163150"/>
            <a:ext cx="5360700" cy="2301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E5E0DF"/>
              </a:buClr>
              <a:buSzPts val="1450"/>
              <a:buFont typeface="Roboto Mono"/>
              <a:buNone/>
            </a:pPr>
            <a:r>
              <a:rPr b="0" i="0" lang="en-US" sz="1450" u="none" cap="none" strike="noStrike">
                <a:solidFill>
                  <a:srgbClr val="E5E0DF"/>
                </a:solidFill>
                <a:latin typeface="Roboto Mono"/>
                <a:ea typeface="Roboto Mono"/>
                <a:cs typeface="Roboto Mono"/>
                <a:sym typeface="Roboto Mono"/>
              </a:rPr>
              <a:t>Model Versatility for Market Segmentation</a:t>
            </a:r>
            <a:endParaRPr b="0" i="0" sz="1450" u="none" cap="none" strike="noStrike"/>
          </a:p>
        </p:txBody>
      </p:sp>
      <p:sp>
        <p:nvSpPr>
          <p:cNvPr id="328" name="Google Shape;328;p17"/>
          <p:cNvSpPr/>
          <p:nvPr/>
        </p:nvSpPr>
        <p:spPr>
          <a:xfrm>
            <a:off x="1068110" y="6481643"/>
            <a:ext cx="6154936" cy="70723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5E0DF"/>
              </a:buClr>
              <a:buSzPts val="1150"/>
              <a:buFont typeface="Roboto"/>
              <a:buNone/>
            </a:pPr>
            <a:r>
              <a:rPr b="0" i="0" lang="en-US" sz="1300" u="none" cap="none" strike="noStrike">
                <a:solidFill>
                  <a:srgbClr val="E5E0DF"/>
                </a:solidFill>
                <a:latin typeface="Roboto"/>
                <a:ea typeface="Roboto"/>
                <a:cs typeface="Roboto"/>
                <a:sym typeface="Roboto"/>
              </a:rPr>
              <a:t>Offer specialized solutions across market segments: PE-701 for home defense, PE-501 for tactical applications, PE-401 for all-weather reliability, and PE-601 for sport shooting—all under your brand identity.</a:t>
            </a:r>
            <a:endParaRPr b="0" i="0" sz="1300" u="none" cap="none" strike="noStrike"/>
          </a:p>
        </p:txBody>
      </p:sp>
      <p:sp>
        <p:nvSpPr>
          <p:cNvPr id="329" name="Google Shape;329;p17"/>
          <p:cNvSpPr/>
          <p:nvPr/>
        </p:nvSpPr>
        <p:spPr>
          <a:xfrm>
            <a:off x="7407235" y="6112550"/>
            <a:ext cx="331470" cy="331470"/>
          </a:xfrm>
          <a:prstGeom prst="roundRect">
            <a:avLst>
              <a:gd fmla="val 6668" name="adj"/>
            </a:avLst>
          </a:prstGeom>
          <a:solidFill>
            <a:srgbClr val="404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7885970" y="6163150"/>
            <a:ext cx="4245300" cy="2301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E5E0DF"/>
              </a:buClr>
              <a:buSzPts val="1450"/>
              <a:buFont typeface="Roboto Mono"/>
              <a:buNone/>
            </a:pPr>
            <a:r>
              <a:rPr b="0" i="0" lang="en-US" sz="1450" u="none" cap="none" strike="noStrike">
                <a:solidFill>
                  <a:srgbClr val="E5E0DF"/>
                </a:solidFill>
                <a:latin typeface="Roboto Mono"/>
                <a:ea typeface="Roboto Mono"/>
                <a:cs typeface="Roboto Mono"/>
                <a:sym typeface="Roboto Mono"/>
              </a:rPr>
              <a:t>Scalable Partnership Program</a:t>
            </a:r>
            <a:endParaRPr b="0" i="0" sz="1450" u="none" cap="none" strike="noStrike"/>
          </a:p>
        </p:txBody>
      </p:sp>
      <p:sp>
        <p:nvSpPr>
          <p:cNvPr id="331" name="Google Shape;331;p17"/>
          <p:cNvSpPr/>
          <p:nvPr/>
        </p:nvSpPr>
        <p:spPr>
          <a:xfrm>
            <a:off x="7885986" y="6481643"/>
            <a:ext cx="6155055" cy="70723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5E0DF"/>
              </a:buClr>
              <a:buSzPts val="1150"/>
              <a:buFont typeface="Roboto"/>
              <a:buNone/>
            </a:pPr>
            <a:r>
              <a:rPr b="0" i="0" lang="en-US" sz="1300" u="none" cap="none" strike="noStrike">
                <a:solidFill>
                  <a:srgbClr val="E5E0DF"/>
                </a:solidFill>
                <a:latin typeface="Roboto"/>
                <a:ea typeface="Roboto"/>
                <a:cs typeface="Roboto"/>
                <a:sym typeface="Roboto"/>
              </a:rPr>
              <a:t>Start with limited SKUs and expand as your brand gains traction. Our flexible minimum order quantities allow businesses of various sizes to participate in our white label program with manageable inventory commitments.</a:t>
            </a:r>
            <a:endParaRPr b="0" i="0" sz="1300" u="none" cap="none" strike="noStrike"/>
          </a:p>
        </p:txBody>
      </p:sp>
      <p:sp>
        <p:nvSpPr>
          <p:cNvPr id="332" name="Google Shape;332;p17"/>
          <p:cNvSpPr/>
          <p:nvPr/>
        </p:nvSpPr>
        <p:spPr>
          <a:xfrm>
            <a:off x="589359" y="7482760"/>
            <a:ext cx="13451700" cy="4716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5E0DF"/>
              </a:buClr>
              <a:buSzPts val="1150"/>
              <a:buFont typeface="Roboto"/>
              <a:buNone/>
            </a:pPr>
            <a:r>
              <a:rPr b="0" i="0" lang="en-US" sz="1300" u="none" cap="none" strike="noStrike">
                <a:solidFill>
                  <a:srgbClr val="E5E0DF"/>
                </a:solidFill>
                <a:latin typeface="Roboto"/>
                <a:ea typeface="Roboto"/>
                <a:cs typeface="Roboto"/>
                <a:sym typeface="Roboto"/>
              </a:rPr>
              <a:t>Contact our business development team today to request our white label program prospectus and sample partnership agreement. Discover how </a:t>
            </a:r>
            <a:r>
              <a:rPr lang="en-US" sz="1300">
                <a:solidFill>
                  <a:srgbClr val="E5E0DF"/>
                </a:solidFill>
                <a:latin typeface="Roboto"/>
                <a:ea typeface="Roboto"/>
                <a:cs typeface="Roboto"/>
                <a:sym typeface="Roboto"/>
              </a:rPr>
              <a:t>us</a:t>
            </a:r>
            <a:r>
              <a:rPr b="0" i="0" lang="en-US" sz="1300" u="none" cap="none" strike="noStrike">
                <a:solidFill>
                  <a:srgbClr val="E5E0DF"/>
                </a:solidFill>
                <a:latin typeface="Roboto"/>
                <a:ea typeface="Roboto"/>
                <a:cs typeface="Roboto"/>
                <a:sym typeface="Roboto"/>
              </a:rPr>
              <a:t> can power your branded firearms division with proven products backed by our limited lifetime warranty and dedicated support.</a:t>
            </a:r>
            <a:endParaRPr b="0" i="0" sz="13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